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5"/>
  </p:notesMasterIdLst>
  <p:sldIdLst>
    <p:sldId id="256" r:id="rId2"/>
    <p:sldId id="314" r:id="rId3"/>
    <p:sldId id="319" r:id="rId4"/>
    <p:sldId id="320" r:id="rId5"/>
    <p:sldId id="310" r:id="rId6"/>
    <p:sldId id="311" r:id="rId7"/>
    <p:sldId id="312" r:id="rId8"/>
    <p:sldId id="313" r:id="rId9"/>
    <p:sldId id="262" r:id="rId10"/>
    <p:sldId id="321" r:id="rId11"/>
    <p:sldId id="324" r:id="rId12"/>
    <p:sldId id="322" r:id="rId13"/>
    <p:sldId id="339" r:id="rId14"/>
    <p:sldId id="323" r:id="rId15"/>
    <p:sldId id="259" r:id="rId16"/>
    <p:sldId id="280" r:id="rId17"/>
    <p:sldId id="333" r:id="rId18"/>
    <p:sldId id="330" r:id="rId19"/>
    <p:sldId id="344" r:id="rId20"/>
    <p:sldId id="332" r:id="rId21"/>
    <p:sldId id="338" r:id="rId22"/>
    <p:sldId id="335" r:id="rId23"/>
    <p:sldId id="336" r:id="rId24"/>
    <p:sldId id="342" r:id="rId25"/>
    <p:sldId id="343" r:id="rId26"/>
    <p:sldId id="341" r:id="rId27"/>
    <p:sldId id="282" r:id="rId28"/>
    <p:sldId id="286" r:id="rId29"/>
    <p:sldId id="287" r:id="rId30"/>
    <p:sldId id="288" r:id="rId31"/>
    <p:sldId id="289" r:id="rId32"/>
    <p:sldId id="290" r:id="rId33"/>
    <p:sldId id="285" r:id="rId3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60"/>
  </p:normalViewPr>
  <p:slideViewPr>
    <p:cSldViewPr>
      <p:cViewPr>
        <p:scale>
          <a:sx n="75" d="100"/>
          <a:sy n="75" d="100"/>
        </p:scale>
        <p:origin x="-810" y="-3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ru-RU"/>
          </a:p>
        </p:txBody>
      </p:sp>
      <p:sp>
        <p:nvSpPr>
          <p:cNvPr id="583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37359135-94FD-4E1E-B92C-93812E858743}" type="datetimeFigureOut">
              <a:rPr lang="ru-RU"/>
              <a:pPr>
                <a:defRPr/>
              </a:pPr>
              <a:t>27.09.2017</a:t>
            </a:fld>
            <a:endParaRPr lang="ru-RU"/>
          </a:p>
        </p:txBody>
      </p:sp>
      <p:sp>
        <p:nvSpPr>
          <p:cNvPr id="12292" name="Rectangle 4"/>
          <p:cNvSpPr>
            <a:spLocks noGrp="1"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83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583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ru-RU"/>
          </a:p>
        </p:txBody>
      </p:sp>
      <p:sp>
        <p:nvSpPr>
          <p:cNvPr id="583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CCA0EC8-651C-4B2E-858C-7D954F57039B}"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ый треугольник 9"/>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grpSp>
        <p:nvGrpSpPr>
          <p:cNvPr id="5" name="Группа 1"/>
          <p:cNvGrpSpPr>
            <a:grpSpLocks/>
          </p:cNvGrpSpPr>
          <p:nvPr/>
        </p:nvGrpSpPr>
        <p:grpSpPr bwMode="auto">
          <a:xfrm>
            <a:off x="-3175" y="4953000"/>
            <a:ext cx="9147175" cy="1911350"/>
            <a:chOff x="-3765" y="4832896"/>
            <a:chExt cx="9147765" cy="2032192"/>
          </a:xfrm>
        </p:grpSpPr>
        <p:sp>
          <p:nvSpPr>
            <p:cNvPr id="6" name="Полилиния 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7" name="Полилиния 7"/>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8"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0"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Заголовок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ru-RU" smtClean="0"/>
              <a:t>Образец заголовка</a:t>
            </a:r>
            <a:endParaRPr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11" name="Дата 29"/>
          <p:cNvSpPr>
            <a:spLocks noGrp="1"/>
          </p:cNvSpPr>
          <p:nvPr>
            <p:ph type="dt" sz="half" idx="10"/>
          </p:nvPr>
        </p:nvSpPr>
        <p:spPr/>
        <p:txBody>
          <a:bodyPr/>
          <a:lstStyle>
            <a:lvl1pPr>
              <a:defRPr>
                <a:solidFill>
                  <a:srgbClr val="FFFFFF"/>
                </a:solidFill>
              </a:defRPr>
            </a:lvl1pPr>
            <a:extLst/>
          </a:lstStyle>
          <a:p>
            <a:pPr>
              <a:defRPr/>
            </a:pPr>
            <a:fld id="{1A3A3A25-3245-44A2-8474-3D0E144E1FEE}" type="datetimeFigureOut">
              <a:rPr lang="ru-RU"/>
              <a:pPr>
                <a:defRPr/>
              </a:pPr>
              <a:t>27.09.2017</a:t>
            </a:fld>
            <a:endParaRPr lang="ru-RU"/>
          </a:p>
        </p:txBody>
      </p:sp>
      <p:sp>
        <p:nvSpPr>
          <p:cNvPr id="12"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pPr>
              <a:defRPr/>
            </a:pPr>
            <a:endParaRPr lang="ru-RU"/>
          </a:p>
        </p:txBody>
      </p:sp>
      <p:sp>
        <p:nvSpPr>
          <p:cNvPr id="13" name="Номер слайда 26"/>
          <p:cNvSpPr>
            <a:spLocks noGrp="1"/>
          </p:cNvSpPr>
          <p:nvPr>
            <p:ph type="sldNum" sz="quarter" idx="12"/>
          </p:nvPr>
        </p:nvSpPr>
        <p:spPr/>
        <p:txBody>
          <a:bodyPr/>
          <a:lstStyle>
            <a:lvl1pPr>
              <a:defRPr>
                <a:solidFill>
                  <a:srgbClr val="FFFFFF"/>
                </a:solidFill>
              </a:defRPr>
            </a:lvl1pPr>
            <a:extLst/>
          </a:lstStyle>
          <a:p>
            <a:pPr>
              <a:defRPr/>
            </a:pPr>
            <a:fld id="{98A4192B-1256-421E-B4DA-B8C98AB33E37}"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95F3592F-E739-478A-B74C-1CC5A723083D}" type="datetimeFigureOut">
              <a:rPr lang="ru-RU"/>
              <a:pPr>
                <a:defRPr/>
              </a:pPr>
              <a:t>27.09.2017</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423BFFBB-24E4-4A4F-9F7B-3635811523D3}"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Заголовок 6"/>
          <p:cNvSpPr>
            <a:spLocks noGrp="1"/>
          </p:cNvSpPr>
          <p:nvPr>
            <p:ph type="title"/>
          </p:nvPr>
        </p:nvSpPr>
        <p:spPr/>
        <p:txBody>
          <a:bodyPr rtlCol="0"/>
          <a:lstStyle>
            <a:extLst/>
          </a:lstStyle>
          <a:p>
            <a:r>
              <a:rPr lang="ru-RU" smtClean="0"/>
              <a:t>Образец заголовка</a:t>
            </a:r>
            <a:endParaRPr lang="en-US"/>
          </a:p>
        </p:txBody>
      </p:sp>
      <p:sp>
        <p:nvSpPr>
          <p:cNvPr id="4" name="Дата 9"/>
          <p:cNvSpPr>
            <a:spLocks noGrp="1"/>
          </p:cNvSpPr>
          <p:nvPr>
            <p:ph type="dt" sz="half" idx="10"/>
          </p:nvPr>
        </p:nvSpPr>
        <p:spPr/>
        <p:txBody>
          <a:bodyPr/>
          <a:lstStyle>
            <a:lvl1pPr>
              <a:defRPr/>
            </a:lvl1pPr>
          </a:lstStyle>
          <a:p>
            <a:pPr>
              <a:defRPr/>
            </a:pPr>
            <a:fld id="{63AF1D02-E4F2-475E-8A52-D90606676433}" type="datetimeFigureOut">
              <a:rPr lang="ru-RU"/>
              <a:pPr>
                <a:defRPr/>
              </a:pPr>
              <a:t>27.09.2017</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17DACA8C-2DEF-4427-ACCB-7A48CF2411F3}"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Объект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Заголовок 7"/>
          <p:cNvSpPr>
            <a:spLocks noGrp="1"/>
          </p:cNvSpPr>
          <p:nvPr>
            <p:ph type="title"/>
          </p:nvPr>
        </p:nvSpPr>
        <p:spPr/>
        <p:txBody>
          <a:bodyPr rtlCol="0"/>
          <a:lstStyle>
            <a:extLst/>
          </a:lstStyle>
          <a:p>
            <a:r>
              <a:rPr lang="ru-RU" smtClean="0"/>
              <a:t>Образец заголовка</a:t>
            </a:r>
            <a:endParaRPr lang="en-US"/>
          </a:p>
        </p:txBody>
      </p:sp>
      <p:sp>
        <p:nvSpPr>
          <p:cNvPr id="5" name="Дата 4"/>
          <p:cNvSpPr>
            <a:spLocks noGrp="1"/>
          </p:cNvSpPr>
          <p:nvPr>
            <p:ph type="dt" sz="half" idx="10"/>
          </p:nvPr>
        </p:nvSpPr>
        <p:spPr/>
        <p:txBody>
          <a:bodyPr/>
          <a:lstStyle>
            <a:lvl1pPr>
              <a:defRPr/>
            </a:lvl1pPr>
            <a:extLst/>
          </a:lstStyle>
          <a:p>
            <a:pPr>
              <a:defRPr/>
            </a:pPr>
            <a:fld id="{0F17A0D4-0EF0-4663-85E9-2EAFF034A0B7}" type="datetimeFigureOut">
              <a:rPr lang="ru-RU"/>
              <a:pPr>
                <a:defRPr/>
              </a:pPr>
              <a:t>27.09.2017</a:t>
            </a:fld>
            <a:endParaRPr lang="ru-RU"/>
          </a:p>
        </p:txBody>
      </p:sp>
      <p:sp>
        <p:nvSpPr>
          <p:cNvPr id="6" name="Нижний колонтитул 5"/>
          <p:cNvSpPr>
            <a:spLocks noGrp="1"/>
          </p:cNvSpPr>
          <p:nvPr>
            <p:ph type="ftr" sz="quarter" idx="11"/>
          </p:nvPr>
        </p:nvSpPr>
        <p:spPr/>
        <p:txBody>
          <a:bodyPr/>
          <a:lstStyle>
            <a:lvl1pPr>
              <a:defRPr/>
            </a:lvl1pPr>
            <a:extLst/>
          </a:lstStyle>
          <a:p>
            <a:pPr>
              <a:defRPr/>
            </a:pPr>
            <a:endParaRPr lang="ru-RU"/>
          </a:p>
        </p:txBody>
      </p:sp>
      <p:sp>
        <p:nvSpPr>
          <p:cNvPr id="7" name="Номер слайда 6"/>
          <p:cNvSpPr>
            <a:spLocks noGrp="1"/>
          </p:cNvSpPr>
          <p:nvPr>
            <p:ph type="sldNum" sz="quarter" idx="12"/>
          </p:nvPr>
        </p:nvSpPr>
        <p:spPr/>
        <p:txBody>
          <a:bodyPr/>
          <a:lstStyle>
            <a:lvl1pPr>
              <a:defRPr/>
            </a:lvl1pPr>
            <a:extLst/>
          </a:lstStyle>
          <a:p>
            <a:pPr>
              <a:defRPr/>
            </a:pPr>
            <a:fld id="{837864ED-3F24-48F7-8691-F8B28F00FE8D}"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extLst/>
          </a:lstStyle>
          <a:p>
            <a:r>
              <a:rPr lang="ru-RU" smtClean="0"/>
              <a:t>Образец заголовка</a:t>
            </a:r>
            <a:endParaRPr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Объект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Объект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lvl1pPr>
              <a:defRPr/>
            </a:lvl1pPr>
            <a:extLst/>
          </a:lstStyle>
          <a:p>
            <a:pPr>
              <a:defRPr/>
            </a:pPr>
            <a:fld id="{5EDED23E-10ED-4A6E-93CC-4B9F075F3BC2}" type="datetimeFigureOut">
              <a:rPr lang="ru-RU"/>
              <a:pPr>
                <a:defRPr/>
              </a:pPr>
              <a:t>27.09.2017</a:t>
            </a:fld>
            <a:endParaRPr lang="ru-RU"/>
          </a:p>
        </p:txBody>
      </p:sp>
      <p:sp>
        <p:nvSpPr>
          <p:cNvPr id="8" name="Нижний колонтитул 7"/>
          <p:cNvSpPr>
            <a:spLocks noGrp="1"/>
          </p:cNvSpPr>
          <p:nvPr>
            <p:ph type="ftr" sz="quarter" idx="11"/>
          </p:nvPr>
        </p:nvSpPr>
        <p:spPr/>
        <p:txBody>
          <a:bodyPr/>
          <a:lstStyle>
            <a:lvl1pPr>
              <a:defRPr/>
            </a:lvl1pPr>
            <a:extLst/>
          </a:lstStyle>
          <a:p>
            <a:pPr>
              <a:defRPr/>
            </a:pPr>
            <a:endParaRPr lang="ru-RU"/>
          </a:p>
        </p:txBody>
      </p:sp>
      <p:sp>
        <p:nvSpPr>
          <p:cNvPr id="9" name="Номер слайда 8"/>
          <p:cNvSpPr>
            <a:spLocks noGrp="1"/>
          </p:cNvSpPr>
          <p:nvPr>
            <p:ph type="sldNum" sz="quarter" idx="12"/>
          </p:nvPr>
        </p:nvSpPr>
        <p:spPr/>
        <p:txBody>
          <a:bodyPr/>
          <a:lstStyle>
            <a:lvl1pPr>
              <a:defRPr/>
            </a:lvl1pPr>
            <a:extLst/>
          </a:lstStyle>
          <a:p>
            <a:pPr>
              <a:defRPr/>
            </a:pPr>
            <a:fld id="{BADE0C7A-AEFF-4F6F-BC73-204E822BD250}"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rtlCol="0"/>
          <a:lstStyle>
            <a:extLst/>
          </a:lstStyle>
          <a:p>
            <a:r>
              <a:rPr lang="ru-RU" smtClean="0"/>
              <a:t>Образец заголовка</a:t>
            </a:r>
            <a:endParaRPr lang="en-US"/>
          </a:p>
        </p:txBody>
      </p:sp>
      <p:sp>
        <p:nvSpPr>
          <p:cNvPr id="3" name="Дата 2"/>
          <p:cNvSpPr>
            <a:spLocks noGrp="1"/>
          </p:cNvSpPr>
          <p:nvPr>
            <p:ph type="dt" sz="half" idx="10"/>
          </p:nvPr>
        </p:nvSpPr>
        <p:spPr/>
        <p:txBody>
          <a:bodyPr/>
          <a:lstStyle>
            <a:lvl1pPr>
              <a:defRPr/>
            </a:lvl1pPr>
            <a:extLst/>
          </a:lstStyle>
          <a:p>
            <a:pPr>
              <a:defRPr/>
            </a:pPr>
            <a:fld id="{794FB13D-22ED-4254-8656-2888C2CD4220}" type="datetimeFigureOut">
              <a:rPr lang="ru-RU"/>
              <a:pPr>
                <a:defRPr/>
              </a:pPr>
              <a:t>27.09.2017</a:t>
            </a:fld>
            <a:endParaRPr lang="ru-RU"/>
          </a:p>
        </p:txBody>
      </p:sp>
      <p:sp>
        <p:nvSpPr>
          <p:cNvPr id="4" name="Нижний колонтитул 3"/>
          <p:cNvSpPr>
            <a:spLocks noGrp="1"/>
          </p:cNvSpPr>
          <p:nvPr>
            <p:ph type="ftr" sz="quarter" idx="11"/>
          </p:nvPr>
        </p:nvSpPr>
        <p:spPr/>
        <p:txBody>
          <a:bodyPr/>
          <a:lstStyle>
            <a:lvl1pPr>
              <a:defRPr/>
            </a:lvl1pPr>
            <a:extLst/>
          </a:lstStyle>
          <a:p>
            <a:pPr>
              <a:defRPr/>
            </a:pPr>
            <a:endParaRPr lang="ru-RU"/>
          </a:p>
        </p:txBody>
      </p:sp>
      <p:sp>
        <p:nvSpPr>
          <p:cNvPr id="5" name="Номер слайда 4"/>
          <p:cNvSpPr>
            <a:spLocks noGrp="1"/>
          </p:cNvSpPr>
          <p:nvPr>
            <p:ph type="sldNum" sz="quarter" idx="12"/>
          </p:nvPr>
        </p:nvSpPr>
        <p:spPr/>
        <p:txBody>
          <a:bodyPr/>
          <a:lstStyle>
            <a:lvl1pPr>
              <a:defRPr/>
            </a:lvl1pPr>
            <a:extLst/>
          </a:lstStyle>
          <a:p>
            <a:pPr>
              <a:defRPr/>
            </a:pPr>
            <a:fld id="{F3C55B5C-BA5A-4933-853A-5A5018E7F7E3}"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18F7000C-8B3A-4467-AC0E-F6D2578275E8}" type="datetimeFigureOut">
              <a:rPr lang="ru-RU"/>
              <a:pPr>
                <a:defRPr/>
              </a:pPr>
              <a:t>27.09.2017</a:t>
            </a:fld>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BEA3244C-CCE2-48E4-A6AF-0C5B82A707AB}"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ru-RU" smtClean="0"/>
              <a:t>Образец заголовка</a:t>
            </a:r>
            <a:endParaRPr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Объект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extLst/>
          </a:lstStyle>
          <a:p>
            <a:pPr>
              <a:defRPr/>
            </a:pPr>
            <a:fld id="{B1216080-5422-4EEF-8F3E-28615F0F4C7F}" type="datetimeFigureOut">
              <a:rPr lang="ru-RU"/>
              <a:pPr>
                <a:defRPr/>
              </a:pPr>
              <a:t>27.09.2017</a:t>
            </a:fld>
            <a:endParaRPr lang="ru-RU"/>
          </a:p>
        </p:txBody>
      </p:sp>
      <p:sp>
        <p:nvSpPr>
          <p:cNvPr id="6" name="Нижний колонтитул 5"/>
          <p:cNvSpPr>
            <a:spLocks noGrp="1"/>
          </p:cNvSpPr>
          <p:nvPr>
            <p:ph type="ftr" sz="quarter" idx="11"/>
          </p:nvPr>
        </p:nvSpPr>
        <p:spPr/>
        <p:txBody>
          <a:bodyPr/>
          <a:lstStyle>
            <a:lvl1pPr>
              <a:defRPr/>
            </a:lvl1pPr>
            <a:extLst/>
          </a:lstStyle>
          <a:p>
            <a:pPr>
              <a:defRPr/>
            </a:pPr>
            <a:endParaRPr lang="ru-RU"/>
          </a:p>
        </p:txBody>
      </p:sp>
      <p:sp>
        <p:nvSpPr>
          <p:cNvPr id="7" name="Номер слайда 6"/>
          <p:cNvSpPr>
            <a:spLocks noGrp="1"/>
          </p:cNvSpPr>
          <p:nvPr>
            <p:ph type="sldNum" sz="quarter" idx="12"/>
          </p:nvPr>
        </p:nvSpPr>
        <p:spPr/>
        <p:txBody>
          <a:bodyPr/>
          <a:lstStyle>
            <a:lvl1pPr>
              <a:defRPr/>
            </a:lvl1pPr>
            <a:extLst/>
          </a:lstStyle>
          <a:p>
            <a:pPr>
              <a:defRPr/>
            </a:pPr>
            <a:fld id="{BB272CB7-6FF5-4693-82BF-5CC2C1394262}"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5" name="Полилиния 7"/>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6" name="Полилиния 8"/>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7" name="Прямоугольный треугольник 9"/>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8"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Нашивка 11"/>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10" name="Нашивка 12"/>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4" name="Текст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ru-RU" noProof="0" smtClean="0"/>
              <a:t>Вставка рисунка</a:t>
            </a:r>
            <a:endParaRPr lang="en-US" noProof="0" dirty="0"/>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ru-RU" smtClean="0"/>
              <a:t>Образец заголовка</a:t>
            </a:r>
            <a:endParaRPr lang="en-US"/>
          </a:p>
        </p:txBody>
      </p:sp>
      <p:sp>
        <p:nvSpPr>
          <p:cNvPr id="11" name="Дата 4"/>
          <p:cNvSpPr>
            <a:spLocks noGrp="1"/>
          </p:cNvSpPr>
          <p:nvPr>
            <p:ph type="dt" sz="half" idx="10"/>
          </p:nvPr>
        </p:nvSpPr>
        <p:spPr/>
        <p:txBody>
          <a:bodyPr/>
          <a:lstStyle>
            <a:lvl1pPr>
              <a:defRPr>
                <a:solidFill>
                  <a:schemeClr val="tx1"/>
                </a:solidFill>
              </a:defRPr>
            </a:lvl1pPr>
            <a:extLst/>
          </a:lstStyle>
          <a:p>
            <a:pPr>
              <a:defRPr/>
            </a:pPr>
            <a:fld id="{62FD4BCF-838E-4708-AAC4-946BE5B4E358}" type="datetimeFigureOut">
              <a:rPr lang="ru-RU"/>
              <a:pPr>
                <a:defRPr/>
              </a:pPr>
              <a:t>27.09.2017</a:t>
            </a:fld>
            <a:endParaRPr lang="ru-RU"/>
          </a:p>
        </p:txBody>
      </p:sp>
      <p:sp>
        <p:nvSpPr>
          <p:cNvPr id="12" name="Нижний колонтитул 5"/>
          <p:cNvSpPr>
            <a:spLocks noGrp="1"/>
          </p:cNvSpPr>
          <p:nvPr>
            <p:ph type="ftr" sz="quarter" idx="11"/>
          </p:nvPr>
        </p:nvSpPr>
        <p:spPr/>
        <p:txBody>
          <a:bodyPr/>
          <a:lstStyle>
            <a:lvl1pPr>
              <a:defRPr>
                <a:solidFill>
                  <a:schemeClr val="tx1"/>
                </a:solidFill>
              </a:defRPr>
            </a:lvl1pPr>
            <a:extLst/>
          </a:lstStyle>
          <a:p>
            <a:pPr>
              <a:defRPr/>
            </a:pPr>
            <a:endParaRPr lang="ru-RU"/>
          </a:p>
        </p:txBody>
      </p:sp>
      <p:sp>
        <p:nvSpPr>
          <p:cNvPr id="13" name="Номер слайда 6"/>
          <p:cNvSpPr>
            <a:spLocks noGrp="1"/>
          </p:cNvSpPr>
          <p:nvPr>
            <p:ph type="sldNum" sz="quarter" idx="12"/>
          </p:nvPr>
        </p:nvSpPr>
        <p:spPr/>
        <p:txBody>
          <a:bodyPr/>
          <a:lstStyle>
            <a:lvl1pPr>
              <a:defRPr>
                <a:solidFill>
                  <a:schemeClr val="tx1"/>
                </a:solidFill>
              </a:defRPr>
            </a:lvl1pPr>
            <a:extLst/>
          </a:lstStyle>
          <a:p>
            <a:pPr>
              <a:defRPr/>
            </a:pPr>
            <a:fld id="{1CAD73A0-9236-4057-BBFB-405DED0064F3}"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FA86D4DD-C3B7-45EF-BFA2-730946A9847B}" type="datetimeFigureOut">
              <a:rPr lang="ru-RU"/>
              <a:pPr>
                <a:defRPr/>
              </a:pPr>
              <a:t>27.09.2017</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572F4003-A09A-41E1-9982-1CE97B4B9404}"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2" name="Полилиния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ru-RU" smtClean="0"/>
              <a:t>Образец заголовка</a:t>
            </a:r>
            <a:endParaRPr lang="en-US"/>
          </a:p>
        </p:txBody>
      </p:sp>
      <p:sp>
        <p:nvSpPr>
          <p:cNvPr id="1033" name="Текст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en-US" smtClean="0"/>
              <a:t>Образец текста</a:t>
            </a:r>
          </a:p>
          <a:p>
            <a:pPr lvl="1"/>
            <a:r>
              <a:rPr lang="ru-RU" altLang="en-US" smtClean="0"/>
              <a:t>Второй уровень</a:t>
            </a:r>
          </a:p>
          <a:p>
            <a:pPr lvl="2"/>
            <a:r>
              <a:rPr lang="ru-RU" altLang="en-US" smtClean="0"/>
              <a:t>Третий уровень</a:t>
            </a:r>
          </a:p>
          <a:p>
            <a:pPr lvl="3"/>
            <a:r>
              <a:rPr lang="ru-RU" altLang="en-US" smtClean="0"/>
              <a:t>Четвертый уровень</a:t>
            </a:r>
          </a:p>
          <a:p>
            <a:pPr lvl="4"/>
            <a:r>
              <a:rPr lang="ru-RU" altLang="en-US" smtClean="0"/>
              <a:t>Пятый уровень</a:t>
            </a:r>
            <a:endParaRPr lang="en-US" altLang="en-US" smtClean="0"/>
          </a:p>
        </p:txBody>
      </p:sp>
      <p:sp>
        <p:nvSpPr>
          <p:cNvPr id="10" name="Дата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6E61C4BE-02D1-4E1E-8126-FAD0284E629C}" type="datetimeFigureOut">
              <a:rPr lang="ru-RU"/>
              <a:pPr>
                <a:defRPr/>
              </a:pPr>
              <a:t>27.09.2017</a:t>
            </a:fld>
            <a:endParaRPr lang="ru-RU"/>
          </a:p>
        </p:txBody>
      </p:sp>
      <p:sp>
        <p:nvSpPr>
          <p:cNvPr id="22" name="Нижний колонтитул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ru-RU"/>
          </a:p>
        </p:txBody>
      </p:sp>
      <p:sp>
        <p:nvSpPr>
          <p:cNvPr id="18" name="Номер слайда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E29601ED-A478-4C86-87E8-9D43BC62C606}"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95" r:id="rId1"/>
    <p:sldLayoutId id="2147483694" r:id="rId2"/>
    <p:sldLayoutId id="2147483696" r:id="rId3"/>
    <p:sldLayoutId id="2147483697" r:id="rId4"/>
    <p:sldLayoutId id="2147483698" r:id="rId5"/>
    <p:sldLayoutId id="2147483693" r:id="rId6"/>
    <p:sldLayoutId id="2147483699" r:id="rId7"/>
    <p:sldLayoutId id="2147483700" r:id="rId8"/>
    <p:sldLayoutId id="2147483692" r:id="rId9"/>
    <p:sldLayoutId id="2147483691" r:id="rId10"/>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macmillan.ru/catalogue/4/231923/"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macmillan.ru/catalogue/4/231923/"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macmillan.ru/catalogue/4/231923/"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hyperlink" Target="http://www.macmillan.ru/catalogue/4/231923/"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hyperlink" Target="http://www.macmillan.ru/catalogue/4/231923/"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macmillan.ru/catalogue/4/231923/"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macmillan.ru/catalogue/4/231923/"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tatianashabanova.wix.com/home"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Подзаголовок 2"/>
          <p:cNvSpPr>
            <a:spLocks noGrp="1"/>
          </p:cNvSpPr>
          <p:nvPr>
            <p:ph type="subTitle" idx="1"/>
          </p:nvPr>
        </p:nvSpPr>
        <p:spPr>
          <a:xfrm>
            <a:off x="2627313" y="3500438"/>
            <a:ext cx="5976937" cy="1296987"/>
          </a:xfrm>
        </p:spPr>
        <p:txBody>
          <a:bodyPr/>
          <a:lstStyle/>
          <a:p>
            <a:pPr marR="0" eaLnBrk="1" hangingPunct="1">
              <a:lnSpc>
                <a:spcPct val="80000"/>
              </a:lnSpc>
            </a:pPr>
            <a:endParaRPr lang="en-US" altLang="en-US" sz="1600" smtClean="0">
              <a:latin typeface="Arial" charset="0"/>
            </a:endParaRPr>
          </a:p>
          <a:p>
            <a:pPr marR="0" eaLnBrk="1" hangingPunct="1">
              <a:lnSpc>
                <a:spcPct val="80000"/>
              </a:lnSpc>
            </a:pPr>
            <a:endParaRPr lang="en-US" altLang="en-US" sz="1600" b="1" smtClean="0">
              <a:latin typeface="Arial" charset="0"/>
            </a:endParaRPr>
          </a:p>
          <a:p>
            <a:pPr marR="0" eaLnBrk="1" hangingPunct="1">
              <a:lnSpc>
                <a:spcPct val="80000"/>
              </a:lnSpc>
            </a:pPr>
            <a:r>
              <a:rPr lang="ru-RU" altLang="en-US" sz="1600" b="1" smtClean="0">
                <a:latin typeface="Arial" charset="0"/>
              </a:rPr>
              <a:t>Шабанова Татьяна Васильевна, заместитель директора </a:t>
            </a:r>
          </a:p>
          <a:p>
            <a:pPr marR="0" eaLnBrk="1" hangingPunct="1">
              <a:lnSpc>
                <a:spcPct val="80000"/>
              </a:lnSpc>
            </a:pPr>
            <a:r>
              <a:rPr lang="ru-RU" altLang="en-US" sz="1600" b="1" smtClean="0">
                <a:latin typeface="Arial" charset="0"/>
              </a:rPr>
              <a:t>СПб ГАОУ средн</a:t>
            </a:r>
            <a:r>
              <a:rPr lang="en-US" altLang="en-US" sz="1600" b="1" smtClean="0">
                <a:latin typeface="Arial" charset="0"/>
              </a:rPr>
              <a:t>е</a:t>
            </a:r>
            <a:r>
              <a:rPr lang="ru-RU" altLang="en-US" sz="1600" b="1" smtClean="0">
                <a:latin typeface="Arial" charset="0"/>
              </a:rPr>
              <a:t>й школ</a:t>
            </a:r>
            <a:r>
              <a:rPr lang="en-US" altLang="en-US" sz="1600" b="1" smtClean="0">
                <a:latin typeface="Arial" charset="0"/>
              </a:rPr>
              <a:t>ы</a:t>
            </a:r>
            <a:r>
              <a:rPr lang="ru-RU" altLang="en-US" sz="1600" b="1" smtClean="0">
                <a:latin typeface="Arial" charset="0"/>
              </a:rPr>
              <a:t> 577 г. Санкт-Петербурга,</a:t>
            </a:r>
            <a:br>
              <a:rPr lang="ru-RU" altLang="en-US" sz="1600" b="1" smtClean="0">
                <a:latin typeface="Arial" charset="0"/>
              </a:rPr>
            </a:br>
            <a:r>
              <a:rPr lang="ru-RU" altLang="en-US" sz="1600" b="1" smtClean="0">
                <a:latin typeface="Arial" charset="0"/>
              </a:rPr>
              <a:t>учитель английского языка</a:t>
            </a:r>
            <a:endParaRPr lang="en-US" altLang="en-US" sz="1600" b="1" smtClean="0">
              <a:latin typeface="Arial" charset="0"/>
            </a:endParaRPr>
          </a:p>
          <a:p>
            <a:pPr marR="0" eaLnBrk="1" hangingPunct="1">
              <a:lnSpc>
                <a:spcPct val="80000"/>
              </a:lnSpc>
            </a:pPr>
            <a:endParaRPr lang="ru-RU" altLang="en-US" sz="1500" b="1" smtClean="0"/>
          </a:p>
        </p:txBody>
      </p:sp>
      <p:sp>
        <p:nvSpPr>
          <p:cNvPr id="13314" name="TextBox 3"/>
          <p:cNvSpPr txBox="1">
            <a:spLocks noChangeArrowheads="1"/>
          </p:cNvSpPr>
          <p:nvPr/>
        </p:nvSpPr>
        <p:spPr bwMode="auto">
          <a:xfrm>
            <a:off x="900113" y="5013325"/>
            <a:ext cx="7704137" cy="1558925"/>
          </a:xfrm>
          <a:prstGeom prst="rect">
            <a:avLst/>
          </a:prstGeom>
          <a:noFill/>
          <a:ln w="9525">
            <a:noFill/>
            <a:miter lim="800000"/>
            <a:headEnd/>
            <a:tailEnd/>
          </a:ln>
        </p:spPr>
        <p:txBody>
          <a:bodyPr>
            <a:spAutoFit/>
          </a:bodyPr>
          <a:lstStyle/>
          <a:p>
            <a:endParaRPr lang="ru-RU" altLang="en-US" sz="1600" b="1"/>
          </a:p>
          <a:p>
            <a:endParaRPr lang="en-US" altLang="en-US" sz="1600" b="1"/>
          </a:p>
          <a:p>
            <a:r>
              <a:rPr lang="ru-RU" altLang="en-US" sz="1600" b="1"/>
              <a:t>Дата   26.09.2017</a:t>
            </a:r>
            <a:br>
              <a:rPr lang="ru-RU" altLang="en-US" sz="1600" b="1"/>
            </a:br>
            <a:r>
              <a:rPr lang="ru-RU" altLang="en-US" sz="1600" b="1"/>
              <a:t>Место проведения </a:t>
            </a:r>
            <a:r>
              <a:rPr lang="en-US" altLang="en-US" sz="1600" b="1"/>
              <a:t>2</a:t>
            </a:r>
            <a:r>
              <a:rPr lang="ru-RU" altLang="en-US" sz="1600" b="1"/>
              <a:t>4 гимназия им. Крылова Василеостровского района г. Са</a:t>
            </a:r>
            <a:r>
              <a:rPr lang="en-US" altLang="en-US" sz="1600" b="1"/>
              <a:t>н</a:t>
            </a:r>
            <a:r>
              <a:rPr lang="ru-RU" altLang="en-US" sz="1600" b="1"/>
              <a:t>кт-Петербурга</a:t>
            </a:r>
          </a:p>
          <a:p>
            <a:endParaRPr lang="ru-RU" altLang="en-US" sz="1600" b="1"/>
          </a:p>
        </p:txBody>
      </p:sp>
      <p:sp>
        <p:nvSpPr>
          <p:cNvPr id="13315" name="Rectangle 5"/>
          <p:cNvSpPr>
            <a:spLocks noChangeArrowheads="1"/>
          </p:cNvSpPr>
          <p:nvPr/>
        </p:nvSpPr>
        <p:spPr bwMode="auto">
          <a:xfrm>
            <a:off x="539750" y="2000250"/>
            <a:ext cx="7920038" cy="366713"/>
          </a:xfrm>
          <a:prstGeom prst="rect">
            <a:avLst/>
          </a:prstGeom>
          <a:noFill/>
          <a:ln w="9525">
            <a:noFill/>
            <a:miter lim="800000"/>
            <a:headEnd/>
            <a:tailEnd/>
          </a:ln>
        </p:spPr>
        <p:txBody>
          <a:bodyPr anchor="ctr">
            <a:spAutoFit/>
          </a:bodyPr>
          <a:lstStyle/>
          <a:p>
            <a:endParaRPr lang="ru-RU" b="1"/>
          </a:p>
        </p:txBody>
      </p:sp>
      <p:sp>
        <p:nvSpPr>
          <p:cNvPr id="13316"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13317" name="Rectangle 9"/>
          <p:cNvSpPr>
            <a:spLocks noChangeArrowheads="1"/>
          </p:cNvSpPr>
          <p:nvPr/>
        </p:nvSpPr>
        <p:spPr bwMode="auto">
          <a:xfrm>
            <a:off x="0" y="3429000"/>
            <a:ext cx="9144000" cy="0"/>
          </a:xfrm>
          <a:prstGeom prst="rect">
            <a:avLst/>
          </a:prstGeom>
          <a:noFill/>
          <a:ln w="9525">
            <a:noFill/>
            <a:miter lim="800000"/>
            <a:headEnd/>
            <a:tailEnd/>
          </a:ln>
        </p:spPr>
        <p:txBody>
          <a:bodyPr wrap="none" anchor="ctr">
            <a:spAutoFit/>
          </a:bodyPr>
          <a:lstStyle/>
          <a:p>
            <a:endParaRPr lang="ru-RU"/>
          </a:p>
        </p:txBody>
      </p:sp>
      <p:sp>
        <p:nvSpPr>
          <p:cNvPr id="13318" name="Rectangle 10"/>
          <p:cNvSpPr>
            <a:spLocks noChangeArrowheads="1"/>
          </p:cNvSpPr>
          <p:nvPr/>
        </p:nvSpPr>
        <p:spPr bwMode="auto">
          <a:xfrm>
            <a:off x="0" y="3429000"/>
            <a:ext cx="9144000" cy="0"/>
          </a:xfrm>
          <a:prstGeom prst="rect">
            <a:avLst/>
          </a:prstGeom>
          <a:noFill/>
          <a:ln w="9525">
            <a:noFill/>
            <a:miter lim="800000"/>
            <a:headEnd/>
            <a:tailEnd/>
          </a:ln>
        </p:spPr>
        <p:txBody>
          <a:bodyPr wrap="none" anchor="ctr">
            <a:spAutoFit/>
          </a:bodyPr>
          <a:lstStyle/>
          <a:p>
            <a:endParaRPr lang="ru-RU"/>
          </a:p>
        </p:txBody>
      </p:sp>
      <p:sp>
        <p:nvSpPr>
          <p:cNvPr id="13319" name="Text Box 12"/>
          <p:cNvSpPr txBox="1">
            <a:spLocks noChangeArrowheads="1"/>
          </p:cNvSpPr>
          <p:nvPr/>
        </p:nvSpPr>
        <p:spPr bwMode="auto">
          <a:xfrm>
            <a:off x="611188" y="404813"/>
            <a:ext cx="8137525" cy="2836862"/>
          </a:xfrm>
          <a:prstGeom prst="rect">
            <a:avLst/>
          </a:prstGeom>
          <a:noFill/>
          <a:ln w="9525">
            <a:noFill/>
            <a:miter lim="800000"/>
            <a:headEnd/>
            <a:tailEnd/>
          </a:ln>
        </p:spPr>
        <p:txBody>
          <a:bodyPr>
            <a:spAutoFit/>
          </a:bodyPr>
          <a:lstStyle/>
          <a:p>
            <a:r>
              <a:rPr lang="ru-RU" sz="1600" b="1"/>
              <a:t>Осенняя Школа издательства «Макмиллан»</a:t>
            </a:r>
            <a:r>
              <a:rPr lang="ru-RU" sz="2400" b="1"/>
              <a:t> </a:t>
            </a:r>
          </a:p>
          <a:p>
            <a:r>
              <a:rPr lang="ru-RU" sz="1600" b="1"/>
              <a:t>Актуальные вопросы иноязычного образования: современный урок английского языка в системе дополнительного образования</a:t>
            </a:r>
          </a:p>
          <a:p>
            <a:endParaRPr lang="ru-RU" sz="1600" b="1"/>
          </a:p>
          <a:p>
            <a:r>
              <a:rPr lang="ru-RU" sz="2400" b="1"/>
              <a:t>Мастер класс</a:t>
            </a:r>
          </a:p>
          <a:p>
            <a:pPr algn="ctr"/>
            <a:endParaRPr lang="en-US" sz="2800" b="1"/>
          </a:p>
          <a:p>
            <a:pPr algn="ctr"/>
            <a:r>
              <a:rPr lang="ru-RU" sz="2800" b="1"/>
              <a:t>КОМПЛЕКСНЫЙ ПОДХОД </a:t>
            </a:r>
            <a:endParaRPr lang="en-US" sz="2800" b="1"/>
          </a:p>
          <a:p>
            <a:pPr algn="ctr"/>
            <a:r>
              <a:rPr lang="ru-RU" sz="2800" b="1"/>
              <a:t>ПРИ ПОДГОТОВКЕ К ОГЭ</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3"/>
          <p:cNvPicPr>
            <a:picLocks noChangeAspect="1" noChangeArrowheads="1"/>
          </p:cNvPicPr>
          <p:nvPr>
            <p:ph type="body" idx="1"/>
          </p:nvPr>
        </p:nvPicPr>
        <p:blipFill>
          <a:blip r:embed="rId2"/>
          <a:srcRect/>
          <a:stretch>
            <a:fillRect/>
          </a:stretch>
        </p:blipFill>
        <p:spPr>
          <a:xfrm>
            <a:off x="1763713" y="260350"/>
            <a:ext cx="5781675" cy="6597650"/>
          </a:xfrm>
        </p:spPr>
      </p:pic>
      <p:sp>
        <p:nvSpPr>
          <p:cNvPr id="22531" name="Text Box 3"/>
          <p:cNvSpPr txBox="1">
            <a:spLocks noChangeArrowheads="1"/>
          </p:cNvSpPr>
          <p:nvPr/>
        </p:nvSpPr>
        <p:spPr bwMode="auto">
          <a:xfrm>
            <a:off x="250825" y="188913"/>
            <a:ext cx="955675" cy="366712"/>
          </a:xfrm>
          <a:prstGeom prst="rect">
            <a:avLst/>
          </a:prstGeom>
          <a:noFill/>
          <a:ln w="9525">
            <a:noFill/>
            <a:miter lim="800000"/>
            <a:headEnd/>
            <a:tailEnd/>
          </a:ln>
          <a:effectLst/>
        </p:spPr>
        <p:txBody>
          <a:bodyPr>
            <a:spAutoFit/>
          </a:bodyPr>
          <a:lstStyle/>
          <a:p>
            <a:endParaRPr lang="ru-RU"/>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p:cNvSpPr>
          <p:nvPr>
            <p:ph type="title"/>
          </p:nvPr>
        </p:nvSpPr>
        <p:spPr bwMode="auto">
          <a:xfrm>
            <a:off x="463550" y="266700"/>
            <a:ext cx="8229600" cy="1143000"/>
          </a:xfrm>
        </p:spPr>
        <p:txBody>
          <a:bodyPr wrap="square" lIns="91440" tIns="45720" rIns="91440" bIns="45720" numCol="1" anchorCtr="0" compatLnSpc="1">
            <a:prstTxWarp prst="textNoShape">
              <a:avLst/>
            </a:prstTxWarp>
          </a:bodyPr>
          <a:lstStyle/>
          <a:p>
            <a:pPr>
              <a:defRPr/>
            </a:pPr>
            <a:r>
              <a:rPr lang="ru-RU" sz="2800" smtClean="0">
                <a:effectLst/>
                <a:hlinkClick r:id="rId2"/>
              </a:rPr>
              <a:t>ОГЭ по английскому языку: практическая подготовка</a:t>
            </a:r>
            <a:r>
              <a:rPr lang="ru-RU" sz="2800" smtClean="0">
                <a:effectLst/>
              </a:rPr>
              <a:t>  содержит</a:t>
            </a:r>
          </a:p>
        </p:txBody>
      </p:sp>
      <p:sp>
        <p:nvSpPr>
          <p:cNvPr id="23554" name="Rectangle 3"/>
          <p:cNvSpPr>
            <a:spLocks noGrp="1"/>
          </p:cNvSpPr>
          <p:nvPr>
            <p:ph type="body" idx="1"/>
          </p:nvPr>
        </p:nvSpPr>
        <p:spPr>
          <a:xfrm>
            <a:off x="0" y="1481138"/>
            <a:ext cx="9144000" cy="4525962"/>
          </a:xfrm>
        </p:spPr>
        <p:txBody>
          <a:bodyPr/>
          <a:lstStyle/>
          <a:p>
            <a:pPr>
              <a:buFont typeface="Wingdings 3" pitchFamily="18" charset="2"/>
              <a:buNone/>
            </a:pPr>
            <a:r>
              <a:rPr lang="ru-RU" sz="2800" b="1" smtClean="0"/>
              <a:t>Описание формата экзамена</a:t>
            </a:r>
          </a:p>
          <a:p>
            <a:pPr>
              <a:buFont typeface="Wingdings 3" pitchFamily="18" charset="2"/>
              <a:buNone/>
            </a:pPr>
            <a:r>
              <a:rPr lang="ru-RU" sz="2800" b="1" smtClean="0"/>
              <a:t>Экзаменационные стратегии по различным заданиям</a:t>
            </a:r>
          </a:p>
          <a:p>
            <a:pPr>
              <a:buFont typeface="Wingdings 3" pitchFamily="18" charset="2"/>
              <a:buNone/>
            </a:pPr>
            <a:r>
              <a:rPr lang="ru-RU" sz="2800" b="1" smtClean="0"/>
              <a:t>Комплекс упражнений по каждому микроумению</a:t>
            </a:r>
          </a:p>
          <a:p>
            <a:pPr>
              <a:buFont typeface="Wingdings 3" pitchFamily="18" charset="2"/>
              <a:buNone/>
            </a:pPr>
            <a:r>
              <a:rPr lang="ru-RU" sz="2800" b="1" smtClean="0"/>
              <a:t>Модели устных ответов</a:t>
            </a:r>
          </a:p>
          <a:p>
            <a:pPr>
              <a:buFont typeface="Wingdings 3" pitchFamily="18" charset="2"/>
              <a:buNone/>
            </a:pPr>
            <a:r>
              <a:rPr lang="ru-RU" sz="2800" b="1" smtClean="0"/>
              <a:t>Аудиозаписи к заданиям устной части</a:t>
            </a:r>
          </a:p>
          <a:p>
            <a:pPr>
              <a:buFont typeface="Wingdings 3" pitchFamily="18" charset="2"/>
              <a:buNone/>
            </a:pPr>
            <a:r>
              <a:rPr lang="ru-RU" sz="2800" b="1" smtClean="0"/>
              <a:t>Образцы выполнения письменных работ</a:t>
            </a:r>
          </a:p>
          <a:p>
            <a:pPr>
              <a:buFont typeface="Wingdings 3" pitchFamily="18" charset="2"/>
              <a:buNone/>
            </a:pPr>
            <a:r>
              <a:rPr lang="ru-RU" sz="2800" b="1" smtClean="0"/>
              <a:t>Ключи к заданиям </a:t>
            </a:r>
          </a:p>
          <a:p>
            <a:pPr>
              <a:buFont typeface="Wingdings 3" pitchFamily="18" charset="2"/>
              <a:buNone/>
            </a:pPr>
            <a:r>
              <a:rPr lang="ru-RU" sz="2800" b="1" smtClean="0"/>
              <a:t>Полный тест в формате ОГЭ</a:t>
            </a:r>
          </a:p>
          <a:p>
            <a:pPr>
              <a:buFont typeface="Wingdings 3" pitchFamily="18" charset="2"/>
              <a:buNone/>
            </a:pPr>
            <a:endParaRPr lang="ru-RU"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p:cNvSpPr>
          <p:nvPr>
            <p:ph type="title"/>
          </p:nvPr>
        </p:nvSpPr>
        <p:spPr bwMode="auto"/>
        <p:txBody>
          <a:bodyPr wrap="square" lIns="91440" tIns="45720" rIns="91440" bIns="45720" numCol="1" anchorCtr="0" compatLnSpc="1">
            <a:prstTxWarp prst="textNoShape">
              <a:avLst/>
            </a:prstTxWarp>
          </a:bodyPr>
          <a:lstStyle/>
          <a:p>
            <a:pPr>
              <a:defRPr/>
            </a:pPr>
            <a:r>
              <a:rPr lang="ru-RU" sz="2400" smtClean="0">
                <a:effectLst/>
              </a:rPr>
              <a:t>ИЗЮМИНКА пособия </a:t>
            </a:r>
            <a:r>
              <a:rPr lang="ru-RU" sz="2800" b="0" smtClean="0">
                <a:effectLst/>
                <a:hlinkClick r:id="rId2"/>
              </a:rPr>
              <a:t>«ОГЭ по английскому языку: практическая подготовка»</a:t>
            </a:r>
            <a:r>
              <a:rPr lang="ru-RU" sz="2800" b="0" smtClean="0">
                <a:effectLst/>
              </a:rPr>
              <a:t>.</a:t>
            </a:r>
          </a:p>
        </p:txBody>
      </p:sp>
      <p:sp>
        <p:nvSpPr>
          <p:cNvPr id="24578" name="Rectangle 3"/>
          <p:cNvSpPr>
            <a:spLocks noGrp="1"/>
          </p:cNvSpPr>
          <p:nvPr>
            <p:ph type="body" idx="1"/>
          </p:nvPr>
        </p:nvSpPr>
        <p:spPr/>
        <p:txBody>
          <a:bodyPr/>
          <a:lstStyle/>
          <a:p>
            <a:pPr>
              <a:lnSpc>
                <a:spcPct val="90000"/>
              </a:lnSpc>
            </a:pPr>
            <a:r>
              <a:rPr lang="ru-RU" sz="2000" b="1" smtClean="0"/>
              <a:t>Интернет-ресурс для подготовки к ОГЭ позволит максимально эффективно подготовиться к выполнению всех заданий экзамена в условиях, приближенных к реальному экзамену. </a:t>
            </a:r>
            <a:br>
              <a:rPr lang="ru-RU" sz="2000" b="1" smtClean="0"/>
            </a:br>
            <a:r>
              <a:rPr lang="ru-RU" sz="2000" b="1" smtClean="0"/>
              <a:t/>
            </a:r>
            <a:br>
              <a:rPr lang="ru-RU" sz="2000" b="1" smtClean="0"/>
            </a:br>
            <a:r>
              <a:rPr lang="ru-RU" sz="2000" b="1" smtClean="0"/>
              <a:t>Интернет-ресурс доступен для всех, у кого есть книга </a:t>
            </a:r>
            <a:r>
              <a:rPr lang="ru-RU" sz="2000" b="1" smtClean="0">
                <a:hlinkClick r:id="rId2"/>
              </a:rPr>
              <a:t>«ОГЭ по английскому языку: практическая подготовка»</a:t>
            </a:r>
            <a:r>
              <a:rPr lang="ru-RU" sz="2000" b="1" smtClean="0"/>
              <a:t>.</a:t>
            </a:r>
            <a:br>
              <a:rPr lang="ru-RU" sz="2000" b="1" smtClean="0"/>
            </a:br>
            <a:r>
              <a:rPr lang="ru-RU" sz="2000" b="1" smtClean="0"/>
              <a:t/>
            </a:r>
            <a:br>
              <a:rPr lang="ru-RU" sz="2000" b="1" smtClean="0"/>
            </a:br>
            <a:r>
              <a:rPr lang="ru-RU" sz="2000" b="1" smtClean="0"/>
              <a:t>Интернет-ресурс включает 10 вариантов всех заданий экзамена, которые выполняются в режиме он-лайн и сразу автоматически выдаётся результат.</a:t>
            </a:r>
          </a:p>
          <a:p>
            <a:pPr>
              <a:lnSpc>
                <a:spcPct val="90000"/>
              </a:lnSpc>
              <a:buFont typeface="Wingdings 3" pitchFamily="18" charset="2"/>
              <a:buNone/>
            </a:pPr>
            <a:r>
              <a:rPr lang="ru-RU" sz="2000" b="1" smtClean="0"/>
              <a:t> </a:t>
            </a:r>
            <a:br>
              <a:rPr lang="ru-RU" sz="2000" b="1" smtClean="0"/>
            </a:br>
            <a:r>
              <a:rPr lang="ru-RU" sz="2000" b="1" smtClean="0"/>
              <a:t>Каждое задание по говорению можно записать и одной кнопкой отослать на электронную почту, чтобы прослушать и проанализировать.</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3"/>
          <p:cNvSpPr>
            <a:spLocks noGrp="1"/>
          </p:cNvSpPr>
          <p:nvPr>
            <p:ph type="body" idx="1"/>
          </p:nvPr>
        </p:nvSpPr>
        <p:spPr>
          <a:xfrm>
            <a:off x="468313" y="333375"/>
            <a:ext cx="8229600" cy="6119813"/>
          </a:xfrm>
        </p:spPr>
        <p:txBody>
          <a:bodyPr/>
          <a:lstStyle/>
          <a:p>
            <a:pPr>
              <a:lnSpc>
                <a:spcPct val="80000"/>
              </a:lnSpc>
            </a:pPr>
            <a:r>
              <a:rPr lang="en-US" sz="1400" b="1" smtClean="0"/>
              <a:t>Task 1. You are going to read the text aloud. You have 1.5 minutes to read the text silently, and then be ready to read it aloud. Remember that you will not have more than 2 minutes for reading aloud.</a:t>
            </a:r>
            <a:r>
              <a:rPr lang="en-US" sz="2300" b="1" smtClean="0"/>
              <a:t> </a:t>
            </a:r>
          </a:p>
          <a:p>
            <a:pPr>
              <a:lnSpc>
                <a:spcPct val="80000"/>
              </a:lnSpc>
              <a:buFont typeface="Wingdings 3" pitchFamily="18" charset="2"/>
              <a:buNone/>
            </a:pPr>
            <a:endParaRPr lang="en-US" sz="2300" b="1" smtClean="0"/>
          </a:p>
          <a:p>
            <a:pPr>
              <a:lnSpc>
                <a:spcPct val="80000"/>
              </a:lnSpc>
            </a:pPr>
            <a:r>
              <a:rPr lang="en-US" sz="2400" b="1" smtClean="0"/>
              <a:t>The ninth planet of the solar system </a:t>
            </a:r>
            <a:r>
              <a:rPr lang="en-US" sz="2400" b="1" u="sng" smtClean="0"/>
              <a:t>was</a:t>
            </a:r>
            <a:r>
              <a:rPr lang="en-US" sz="2400" b="1" smtClean="0"/>
              <a:t> </a:t>
            </a:r>
            <a:r>
              <a:rPr lang="en-US" sz="2400" b="1" u="sng" smtClean="0"/>
              <a:t>discovered</a:t>
            </a:r>
            <a:r>
              <a:rPr lang="en-US" sz="2400" b="1" smtClean="0"/>
              <a:t> not long ago. It happened in </a:t>
            </a:r>
            <a:r>
              <a:rPr lang="en-US" sz="2400" u="sng" smtClean="0"/>
              <a:t>1930</a:t>
            </a:r>
            <a:r>
              <a:rPr lang="en-US" sz="2400" b="1" smtClean="0"/>
              <a:t>. Scientists had been hunting for the planet </a:t>
            </a:r>
            <a:r>
              <a:rPr lang="en-US" sz="2400" b="1" u="sng" smtClean="0"/>
              <a:t>for a</a:t>
            </a:r>
            <a:r>
              <a:rPr lang="en-US" sz="2400" b="1" smtClean="0"/>
              <a:t> long time.  They had calculated its </a:t>
            </a:r>
            <a:r>
              <a:rPr lang="en-US" sz="2400" b="1" u="sng" smtClean="0"/>
              <a:t>probable </a:t>
            </a:r>
            <a:r>
              <a:rPr lang="en-US" sz="2400" b="1" smtClean="0"/>
              <a:t>position but there was no proof that the planet really existed. It was too </a:t>
            </a:r>
            <a:r>
              <a:rPr lang="en-US" sz="2400" b="1" u="sng" smtClean="0"/>
              <a:t>far away</a:t>
            </a:r>
            <a:r>
              <a:rPr lang="en-US" sz="2400" b="1" smtClean="0"/>
              <a:t> for the telescopes </a:t>
            </a:r>
            <a:r>
              <a:rPr lang="en-US" sz="2400" b="1" u="sng" smtClean="0"/>
              <a:t>of that</a:t>
            </a:r>
            <a:r>
              <a:rPr lang="en-US" sz="2400" b="1" smtClean="0"/>
              <a:t> time to find it. It’s worth mentioning that the first photos of the planet </a:t>
            </a:r>
            <a:r>
              <a:rPr lang="en-US" sz="2400" b="1" u="sng" smtClean="0"/>
              <a:t>were taken</a:t>
            </a:r>
            <a:r>
              <a:rPr lang="en-US" sz="2400" b="1" smtClean="0"/>
              <a:t> by a very young researcher.  He was only twenty-four and had no formal education </a:t>
            </a:r>
            <a:r>
              <a:rPr lang="en-US" sz="2400" b="1" u="sng" smtClean="0"/>
              <a:t>in </a:t>
            </a:r>
            <a:r>
              <a:rPr lang="en-US" sz="2400" b="1" smtClean="0"/>
              <a:t>astronomy. However, he was deeply involved </a:t>
            </a:r>
            <a:r>
              <a:rPr lang="en-US" sz="2400" b="1" u="sng" smtClean="0"/>
              <a:t>in the</a:t>
            </a:r>
            <a:r>
              <a:rPr lang="en-US" sz="2400" b="1" smtClean="0"/>
              <a:t> search for the ninth planet. The planet at the edge of the solar system was called Pluto, </a:t>
            </a:r>
            <a:r>
              <a:rPr lang="en-US" sz="2400" b="1" u="sng" smtClean="0"/>
              <a:t>after the</a:t>
            </a:r>
            <a:r>
              <a:rPr lang="en-US" sz="2400" b="1" smtClean="0"/>
              <a:t> Roman god. The name for the planet </a:t>
            </a:r>
            <a:r>
              <a:rPr lang="en-US" sz="2400" b="1" u="sng" smtClean="0"/>
              <a:t>was</a:t>
            </a:r>
            <a:r>
              <a:rPr lang="en-US" sz="2400" b="1" smtClean="0"/>
              <a:t> suggested </a:t>
            </a:r>
            <a:r>
              <a:rPr lang="en-US" sz="2400" b="1" u="sng" smtClean="0"/>
              <a:t>by an 11-year-old British girl</a:t>
            </a:r>
            <a:r>
              <a:rPr lang="en-US" sz="2400" b="1" smtClean="0"/>
              <a:t>. </a:t>
            </a:r>
          </a:p>
          <a:p>
            <a:pPr>
              <a:lnSpc>
                <a:spcPct val="80000"/>
              </a:lnSpc>
            </a:pPr>
            <a:r>
              <a:rPr lang="en-US" sz="2400" b="1" smtClean="0"/>
              <a:t/>
            </a:r>
            <a:br>
              <a:rPr lang="en-US" sz="2400" b="1" smtClean="0"/>
            </a:br>
            <a:r>
              <a:rPr lang="en-US" sz="2400" b="1" smtClean="0"/>
              <a:t>From fipi.ru</a:t>
            </a:r>
            <a:endParaRPr lang="ru-RU" sz="2400" b="1"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3"/>
          <p:cNvSpPr>
            <a:spLocks noGrp="1"/>
          </p:cNvSpPr>
          <p:nvPr>
            <p:ph type="body" idx="1"/>
          </p:nvPr>
        </p:nvSpPr>
        <p:spPr>
          <a:xfrm>
            <a:off x="323850" y="188913"/>
            <a:ext cx="8445500" cy="6480175"/>
          </a:xfrm>
        </p:spPr>
        <p:txBody>
          <a:bodyPr/>
          <a:lstStyle/>
          <a:p>
            <a:pPr>
              <a:lnSpc>
                <a:spcPct val="90000"/>
              </a:lnSpc>
              <a:buFont typeface="Wingdings 3" pitchFamily="18" charset="2"/>
              <a:buNone/>
            </a:pPr>
            <a:r>
              <a:rPr lang="ru-RU" sz="2000" b="1" smtClean="0">
                <a:latin typeface="Arial" charset="0"/>
              </a:rPr>
              <a:t>ЗАДАНИЕ 1</a:t>
            </a:r>
          </a:p>
          <a:p>
            <a:pPr>
              <a:lnSpc>
                <a:spcPct val="90000"/>
              </a:lnSpc>
              <a:buFont typeface="Wingdings 3" pitchFamily="18" charset="2"/>
              <a:buNone/>
            </a:pPr>
            <a:r>
              <a:rPr lang="ru-RU" sz="2000" b="1" smtClean="0">
                <a:latin typeface="Arial" charset="0"/>
              </a:rPr>
              <a:t>If you want to work in the media, there's a wide range </a:t>
            </a:r>
            <a:r>
              <a:rPr lang="ru-RU" sz="2000" b="1" u="sng" smtClean="0">
                <a:latin typeface="Arial" charset="0"/>
              </a:rPr>
              <a:t>of</a:t>
            </a:r>
            <a:r>
              <a:rPr lang="ru-RU" sz="2000" b="1" smtClean="0">
                <a:latin typeface="Arial" charset="0"/>
              </a:rPr>
              <a:t> jobs to choose from. Journalists and editors work </a:t>
            </a:r>
            <a:r>
              <a:rPr lang="ru-RU" sz="2000" b="1" u="sng" smtClean="0">
                <a:latin typeface="Arial" charset="0"/>
              </a:rPr>
              <a:t>on</a:t>
            </a:r>
            <a:r>
              <a:rPr lang="ru-RU" sz="2000" b="1" smtClean="0">
                <a:latin typeface="Arial" charset="0"/>
              </a:rPr>
              <a:t> newspapers and magazines, and also in television and radio news departments. Other jobs include writers, translators, cartoonists, presenters, </a:t>
            </a:r>
            <a:r>
              <a:rPr lang="ru-RU" sz="2000" b="1" u="sng" smtClean="0">
                <a:latin typeface="Arial" charset="0"/>
              </a:rPr>
              <a:t>and </a:t>
            </a:r>
            <a:r>
              <a:rPr lang="ru-RU" sz="2000" b="1" smtClean="0">
                <a:latin typeface="Arial" charset="0"/>
              </a:rPr>
              <a:t>people involved with creating adverts, or selling advertising space. Many media jobs require good communication skills. For example, if </a:t>
            </a:r>
            <a:r>
              <a:rPr lang="ru-RU" sz="2000" b="1" u="sng" smtClean="0">
                <a:latin typeface="Arial" charset="0"/>
              </a:rPr>
              <a:t>you're</a:t>
            </a:r>
            <a:r>
              <a:rPr lang="ru-RU" sz="2000" b="1" smtClean="0">
                <a:latin typeface="Arial" charset="0"/>
              </a:rPr>
              <a:t> interviewing a politician </a:t>
            </a:r>
            <a:r>
              <a:rPr lang="ru-RU" sz="2000" b="1" u="sng" smtClean="0">
                <a:latin typeface="Arial" charset="0"/>
              </a:rPr>
              <a:t>live</a:t>
            </a:r>
            <a:r>
              <a:rPr lang="ru-RU" sz="2000" b="1" smtClean="0">
                <a:latin typeface="Arial" charset="0"/>
              </a:rPr>
              <a:t> on television, you have to be able to ask sensible questions on the spot.</a:t>
            </a:r>
            <a:br>
              <a:rPr lang="ru-RU" sz="2000" b="1" smtClean="0">
                <a:latin typeface="Arial" charset="0"/>
              </a:rPr>
            </a:br>
            <a:r>
              <a:rPr lang="ru-RU" sz="2000" b="1" smtClean="0">
                <a:latin typeface="Arial" charset="0"/>
              </a:rPr>
              <a:t/>
            </a:r>
            <a:br>
              <a:rPr lang="ru-RU" sz="2000" b="1" smtClean="0">
                <a:latin typeface="Arial" charset="0"/>
              </a:rPr>
            </a:br>
            <a:r>
              <a:rPr lang="ru-RU" sz="2000" b="1" smtClean="0">
                <a:latin typeface="Arial" charset="0"/>
              </a:rPr>
              <a:t>One important role of the media is to produce entertaining and educational material for children. This ranges from children's literature and non-fiction books to kids' TV shows and websites. </a:t>
            </a:r>
            <a:r>
              <a:rPr lang="ru-RU" sz="2000" b="1" u="sng" smtClean="0">
                <a:latin typeface="Arial" charset="0"/>
              </a:rPr>
              <a:t>There are</a:t>
            </a:r>
            <a:r>
              <a:rPr lang="ru-RU" sz="2000" b="1" smtClean="0">
                <a:latin typeface="Arial" charset="0"/>
              </a:rPr>
              <a:t> also many magazines aimed at teenagers, filled with articles about sport, pop music, fashion, celebrities and things to do in free time. </a:t>
            </a:r>
            <a:endParaRPr lang="en-US" sz="2000" b="1" smtClean="0">
              <a:latin typeface="Arial" charset="0"/>
            </a:endParaRPr>
          </a:p>
          <a:p>
            <a:pPr>
              <a:lnSpc>
                <a:spcPct val="90000"/>
              </a:lnSpc>
              <a:buFont typeface="Wingdings 3" pitchFamily="18" charset="2"/>
              <a:buNone/>
            </a:pPr>
            <a:r>
              <a:rPr lang="ru-RU" sz="2000" b="1" smtClean="0">
                <a:latin typeface="Arial" charset="0"/>
              </a:rPr>
              <a:t> </a:t>
            </a:r>
            <a:br>
              <a:rPr lang="ru-RU" sz="2000" b="1" smtClean="0">
                <a:latin typeface="Arial" charset="0"/>
              </a:rPr>
            </a:br>
            <a:r>
              <a:rPr lang="ru-RU" sz="2000" b="1" smtClean="0">
                <a:latin typeface="Arial" charset="0"/>
              </a:rPr>
              <a:t> </a:t>
            </a:r>
            <a:r>
              <a:rPr lang="en-US" sz="2500" smtClean="0"/>
              <a:t>From Macmillan </a:t>
            </a:r>
            <a:r>
              <a:rPr lang="ru-RU" sz="2000" b="1" smtClean="0">
                <a:hlinkClick r:id="rId2"/>
              </a:rPr>
              <a:t>«ОГЭ по английскому языку: практическая подготовка»</a:t>
            </a:r>
            <a:r>
              <a:rPr lang="ru-RU" sz="2000" b="1" smtClean="0"/>
              <a:t>.</a:t>
            </a:r>
            <a:endParaRPr lang="ru-RU" sz="2000" b="1" smtClean="0">
              <a:latin typeface="Arial" charset="0"/>
            </a:endParaRPr>
          </a:p>
          <a:p>
            <a:pPr>
              <a:lnSpc>
                <a:spcPct val="90000"/>
              </a:lnSpc>
            </a:pPr>
            <a:endParaRPr lang="ru-RU" sz="16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Объект 1"/>
          <p:cNvSpPr>
            <a:spLocks noGrp="1"/>
          </p:cNvSpPr>
          <p:nvPr>
            <p:ph idx="1"/>
          </p:nvPr>
        </p:nvSpPr>
        <p:spPr>
          <a:xfrm>
            <a:off x="725488" y="2349500"/>
            <a:ext cx="7931150" cy="3729038"/>
          </a:xfrm>
        </p:spPr>
        <p:txBody>
          <a:bodyPr/>
          <a:lstStyle/>
          <a:p>
            <a:pPr eaLnBrk="1" hangingPunct="1"/>
            <a:r>
              <a:rPr lang="ru-RU" altLang="en-US" sz="1600" b="1" smtClean="0"/>
              <a:t>ВИДЕТЬ ПРЕДЛОЖЕНИЕ ЦЕЛИКОМ, ЕЩЁ НЕ НАЧАВ ЧИТАТЬ ВСЛУХ, ПРОСМОТРЕТЬ ЕГО ДО КОНЦА</a:t>
            </a:r>
          </a:p>
          <a:p>
            <a:pPr eaLnBrk="1" hangingPunct="1"/>
            <a:endParaRPr lang="ru-RU" altLang="en-US" sz="1600" b="1" smtClean="0"/>
          </a:p>
          <a:p>
            <a:pPr eaLnBrk="1" hangingPunct="1"/>
            <a:r>
              <a:rPr lang="ru-RU" altLang="en-US" sz="1600" b="1" smtClean="0"/>
              <a:t>НАУЧИТЬСЯ ВИДЕТЬ СЛОВО, ЗАКАНЧИВАЮЩЕЕСЯ НА </a:t>
            </a:r>
            <a:r>
              <a:rPr lang="ru-RU" altLang="en-US" sz="1600" b="1" smtClean="0">
                <a:latin typeface="Arial" charset="0"/>
              </a:rPr>
              <a:t>БУКВУ </a:t>
            </a:r>
            <a:r>
              <a:rPr lang="ru-RU" altLang="en-US" sz="1600" b="1" smtClean="0"/>
              <a:t>R </a:t>
            </a:r>
            <a:r>
              <a:rPr lang="ru-RU" altLang="en-US" sz="1600" b="1" smtClean="0">
                <a:latin typeface="Arial" charset="0"/>
              </a:rPr>
              <a:t>   </a:t>
            </a:r>
            <a:r>
              <a:rPr lang="ru-RU" altLang="en-US" sz="1600" b="1" smtClean="0"/>
              <a:t>И </a:t>
            </a:r>
            <a:r>
              <a:rPr lang="en-US" altLang="en-US" sz="1600" b="1" smtClean="0">
                <a:latin typeface="Arial" charset="0"/>
              </a:rPr>
              <a:t>С</a:t>
            </a:r>
            <a:r>
              <a:rPr lang="ru-RU" altLang="en-US" sz="1600" b="1" smtClean="0">
                <a:latin typeface="Arial" charset="0"/>
              </a:rPr>
              <a:t>ЛЕДУЮЩЕЕ СЛОВО, </a:t>
            </a:r>
            <a:r>
              <a:rPr lang="ru-RU" altLang="en-US" sz="1600" b="1" smtClean="0"/>
              <a:t>НАЧИНАЮЩЕЕСЯ НА ГЛАСНУЮ</a:t>
            </a:r>
          </a:p>
          <a:p>
            <a:pPr eaLnBrk="1" hangingPunct="1"/>
            <a:endParaRPr lang="ru-RU" altLang="en-US" sz="1600" b="1" smtClean="0"/>
          </a:p>
          <a:p>
            <a:pPr eaLnBrk="1" hangingPunct="1"/>
            <a:r>
              <a:rPr lang="ru-RU" altLang="en-US" sz="1600" b="1" smtClean="0"/>
              <a:t>БЫТЬ ОСОБО ВНИМАТЕЛЬНЫМ К КОНЦУ КАЖДОЙ СТРОКИ – ТАМ АРТИКЛЬ ИЛИ ПРЕДЛОГ ИЛИ МЕСТОИМЕНИЕ, КОТОРЫЕ ОБЯЗАНЫ ЧИТАТЬСЯ СЛИТНО СО СЛОВОМ НА СЛЕДУЮЩЕЙ СТРОКЕ, ОТ КОТОРОГО ОНИ ЗАВИСЯТ</a:t>
            </a:r>
          </a:p>
          <a:p>
            <a:pPr eaLnBrk="1" hangingPunct="1"/>
            <a:endParaRPr lang="ru-RU" altLang="en-US" sz="1600" b="1" smtClean="0"/>
          </a:p>
          <a:p>
            <a:pPr eaLnBrk="1" hangingPunct="1"/>
            <a:r>
              <a:rPr lang="ru-RU" altLang="en-US" sz="1600" b="1" smtClean="0"/>
              <a:t>НЕ БОЯТЬСЯ ЧИТАТЬ НЕЗНАКОМЫЕ СЛОВА, ЧИТАТЬ ИХ ПО ПРАВИЛАМ</a:t>
            </a:r>
            <a:endParaRPr lang="ru-RU" altLang="en-US" sz="1600" b="1" smtClean="0">
              <a:latin typeface="Arial" charset="0"/>
            </a:endParaRPr>
          </a:p>
          <a:p>
            <a:pPr eaLnBrk="1" hangingPunct="1"/>
            <a:r>
              <a:rPr lang="ru-RU" altLang="en-US" sz="1600" b="1" smtClean="0">
                <a:latin typeface="Arial" charset="0"/>
              </a:rPr>
              <a:t>2-3 РАЗА В НЕДЕЛЮ ДАВАТЬ 20-30 НЕЗНАКОМЫХ СЛОВ НА ЧТЕНИЕ</a:t>
            </a:r>
          </a:p>
          <a:p>
            <a:pPr eaLnBrk="1" hangingPunct="1">
              <a:buFont typeface="Wingdings 3" pitchFamily="18" charset="2"/>
              <a:buNone/>
            </a:pPr>
            <a:endParaRPr lang="ru-RU" altLang="en-US" sz="1000" b="1" smtClean="0"/>
          </a:p>
        </p:txBody>
      </p:sp>
      <p:sp>
        <p:nvSpPr>
          <p:cNvPr id="3" name="Заголовок 2"/>
          <p:cNvSpPr>
            <a:spLocks noGrp="1"/>
          </p:cNvSpPr>
          <p:nvPr>
            <p:ph type="title"/>
          </p:nvPr>
        </p:nvSpPr>
        <p:spPr>
          <a:xfrm>
            <a:off x="482600" y="152400"/>
            <a:ext cx="8229600" cy="1143001"/>
          </a:xfrm>
        </p:spPr>
        <p:txBody>
          <a:bodyPr>
            <a:normAutofit fontScale="90000"/>
          </a:bodyPr>
          <a:lstStyle/>
          <a:p>
            <a:pPr eaLnBrk="1" fontAlgn="auto" hangingPunct="1">
              <a:spcAft>
                <a:spcPts val="0"/>
              </a:spcAft>
              <a:defRPr/>
            </a:pPr>
            <a:r>
              <a:rPr lang="ru-RU" dirty="0"/>
              <a:t>ПОДВОДНЫЕ КАМНИ В ЗАДАНИИ </a:t>
            </a:r>
            <a:r>
              <a:rPr lang="ru-RU" dirty="0" smtClean="0"/>
              <a:t>1 </a:t>
            </a:r>
            <a:r>
              <a:rPr lang="ru-RU" dirty="0"/>
              <a:t>ЧТЕНИЕ</a:t>
            </a:r>
            <a:endParaRPr lang="en-US" dirty="0"/>
          </a:p>
        </p:txBody>
      </p:sp>
      <p:sp>
        <p:nvSpPr>
          <p:cNvPr id="4" name="TextBox 3"/>
          <p:cNvSpPr txBox="1"/>
          <p:nvPr/>
        </p:nvSpPr>
        <p:spPr>
          <a:xfrm>
            <a:off x="539750" y="1484313"/>
            <a:ext cx="8135938" cy="646112"/>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fontAlgn="auto">
              <a:spcBef>
                <a:spcPts val="0"/>
              </a:spcBef>
              <a:spcAft>
                <a:spcPts val="0"/>
              </a:spcAft>
              <a:defRPr/>
            </a:pPr>
            <a:r>
              <a:rPr lang="ru-RU" dirty="0"/>
              <a:t>СЛИТНОСТЬ!  КАК ЕЁ ДОСТИЧЬ? </a:t>
            </a:r>
          </a:p>
          <a:p>
            <a:pPr fontAlgn="auto">
              <a:spcBef>
                <a:spcPts val="0"/>
              </a:spcBef>
              <a:spcAft>
                <a:spcPts val="0"/>
              </a:spcAft>
              <a:defRPr/>
            </a:pPr>
            <a:r>
              <a:rPr lang="ru-RU" dirty="0"/>
              <a:t>О ЧЁМ ПОМНИТЬ? ЧТО ТРЕНИРОВАТЬ?  КАК УЧИТЬ КАЧЕСТВЕННО?</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Объект 1"/>
          <p:cNvSpPr>
            <a:spLocks noGrp="1"/>
          </p:cNvSpPr>
          <p:nvPr>
            <p:ph idx="1"/>
          </p:nvPr>
        </p:nvSpPr>
        <p:spPr>
          <a:xfrm>
            <a:off x="755650" y="2349500"/>
            <a:ext cx="7931150" cy="3729038"/>
          </a:xfrm>
        </p:spPr>
        <p:txBody>
          <a:bodyPr/>
          <a:lstStyle/>
          <a:p>
            <a:pPr eaLnBrk="1" hangingPunct="1"/>
            <a:r>
              <a:rPr lang="ru-RU" altLang="en-US" sz="2000" b="1" smtClean="0"/>
              <a:t>РАЗДЕЛЯТЬ ПРЕДЛОЖЕНИЕ НА СИНТАГМЫ</a:t>
            </a:r>
          </a:p>
          <a:p>
            <a:pPr eaLnBrk="1" hangingPunct="1"/>
            <a:endParaRPr lang="ru-RU" altLang="en-US" sz="2000" b="1" smtClean="0"/>
          </a:p>
          <a:p>
            <a:pPr eaLnBrk="1" hangingPunct="1"/>
            <a:r>
              <a:rPr lang="ru-RU" altLang="en-US" sz="2000" b="1" smtClean="0"/>
              <a:t>УЧИТЬ СКОРОГОВОРКИ НА ОТДЕЛЬНЫЕ ЗВУКИ</a:t>
            </a:r>
          </a:p>
          <a:p>
            <a:pPr eaLnBrk="1" hangingPunct="1"/>
            <a:endParaRPr lang="ru-RU" altLang="en-US" sz="2000" b="1" smtClean="0"/>
          </a:p>
          <a:p>
            <a:pPr eaLnBrk="1" hangingPunct="1"/>
            <a:r>
              <a:rPr lang="ru-RU" altLang="en-US" sz="2000" b="1" smtClean="0"/>
              <a:t>СЛЕДИТЬ ЗА ИНТОНАЦИЕЙ ВСЕГДА</a:t>
            </a:r>
          </a:p>
          <a:p>
            <a:pPr eaLnBrk="1" hangingPunct="1"/>
            <a:endParaRPr lang="ru-RU" altLang="en-US" sz="2000" b="1" smtClean="0"/>
          </a:p>
          <a:p>
            <a:pPr eaLnBrk="1" hangingPunct="1"/>
            <a:r>
              <a:rPr lang="ru-RU" altLang="en-US" sz="2000" b="1" smtClean="0"/>
              <a:t>ОБЯЗАТЕЛЬНО РАЗБИРАТЬ ФОНЕТИЧЕСКИЕ ОШИБКИ В РЕЖИМЕ </a:t>
            </a:r>
          </a:p>
          <a:p>
            <a:pPr eaLnBrk="1" hangingPunct="1">
              <a:buFont typeface="Wingdings 3" pitchFamily="18" charset="2"/>
              <a:buNone/>
            </a:pPr>
            <a:r>
              <a:rPr lang="ru-RU" altLang="en-US" sz="2000" b="1" smtClean="0"/>
              <a:t>	УЧЕНИК – УЧЕНИК ИЛИ УЧЕНИК – УЧАЩИЕСЯ</a:t>
            </a:r>
          </a:p>
          <a:p>
            <a:pPr eaLnBrk="1" hangingPunct="1"/>
            <a:endParaRPr lang="ru-RU" altLang="en-US" sz="2000" b="1" smtClean="0"/>
          </a:p>
          <a:p>
            <a:pPr eaLnBrk="1" hangingPunct="1"/>
            <a:r>
              <a:rPr lang="ru-RU" altLang="en-US" sz="2000" b="1" smtClean="0"/>
              <a:t>ПОМИМО ОЦЕНИВАНИЯ УЧИТЕЛЕМ, ОБЯЗАТЕЛЬНО ОЦЕНИВАТЬ С ПОМОЩЬЮ УЧАЩИХСЯ</a:t>
            </a:r>
          </a:p>
        </p:txBody>
      </p:sp>
      <p:sp>
        <p:nvSpPr>
          <p:cNvPr id="3" name="Заголовок 2"/>
          <p:cNvSpPr>
            <a:spLocks noGrp="1"/>
          </p:cNvSpPr>
          <p:nvPr>
            <p:ph type="title"/>
          </p:nvPr>
        </p:nvSpPr>
        <p:spPr>
          <a:xfrm>
            <a:off x="829811" y="386860"/>
            <a:ext cx="7988093" cy="674980"/>
          </a:xfrm>
        </p:spPr>
        <p:txBody>
          <a:bodyPr>
            <a:normAutofit fontScale="90000"/>
          </a:bodyPr>
          <a:lstStyle/>
          <a:p>
            <a:pPr eaLnBrk="1" fontAlgn="auto" hangingPunct="1">
              <a:spcAft>
                <a:spcPts val="0"/>
              </a:spcAft>
              <a:defRPr/>
            </a:pPr>
            <a:r>
              <a:rPr lang="ru-RU" dirty="0"/>
              <a:t>ПОДВОДНЫЕ КАМНИ В ЗАДАНИИ </a:t>
            </a:r>
            <a:r>
              <a:rPr lang="ru-RU" dirty="0" smtClean="0"/>
              <a:t>1 </a:t>
            </a:r>
            <a:r>
              <a:rPr lang="ru-RU" dirty="0"/>
              <a:t>ЧТЕНИЕ</a:t>
            </a:r>
            <a:endParaRPr lang="en-US" dirty="0"/>
          </a:p>
        </p:txBody>
      </p:sp>
      <p:sp>
        <p:nvSpPr>
          <p:cNvPr id="4" name="TextBox 3"/>
          <p:cNvSpPr txBox="1"/>
          <p:nvPr/>
        </p:nvSpPr>
        <p:spPr>
          <a:xfrm>
            <a:off x="539750" y="1484313"/>
            <a:ext cx="8135938" cy="646112"/>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fontAlgn="auto">
              <a:spcBef>
                <a:spcPts val="0"/>
              </a:spcBef>
              <a:spcAft>
                <a:spcPts val="0"/>
              </a:spcAft>
              <a:defRPr/>
            </a:pPr>
            <a:r>
              <a:rPr lang="ru-RU" dirty="0"/>
              <a:t>СЛИТНОСТЬ!  КАК ЕЁ ДОСТИЧЬ? </a:t>
            </a:r>
          </a:p>
          <a:p>
            <a:pPr fontAlgn="auto">
              <a:spcBef>
                <a:spcPts val="0"/>
              </a:spcBef>
              <a:spcAft>
                <a:spcPts val="0"/>
              </a:spcAft>
              <a:defRPr/>
            </a:pPr>
            <a:r>
              <a:rPr lang="ru-RU" dirty="0"/>
              <a:t>О ЧЁМ ПОМНИТЬ? ЧТО ТРЕНИРОВАТЬ?  КАК УЧИТЬ КАЧЕСТВЕННО?</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3"/>
          <p:cNvSpPr>
            <a:spLocks noGrp="1"/>
          </p:cNvSpPr>
          <p:nvPr>
            <p:ph type="body" idx="4294967295"/>
          </p:nvPr>
        </p:nvSpPr>
        <p:spPr>
          <a:xfrm>
            <a:off x="179388" y="260350"/>
            <a:ext cx="8748712" cy="5976938"/>
          </a:xfrm>
        </p:spPr>
        <p:txBody>
          <a:bodyPr/>
          <a:lstStyle/>
          <a:p>
            <a:pPr>
              <a:lnSpc>
                <a:spcPct val="80000"/>
              </a:lnSpc>
              <a:buFont typeface="Wingdings 3" pitchFamily="18" charset="2"/>
              <a:buNone/>
            </a:pPr>
            <a:r>
              <a:rPr lang="en-US" sz="1600" b="1" smtClean="0"/>
              <a:t>Task 2. You are going to take part in a telephone survey. You have to answer</a:t>
            </a:r>
          </a:p>
          <a:p>
            <a:pPr>
              <a:lnSpc>
                <a:spcPct val="80000"/>
              </a:lnSpc>
              <a:buFont typeface="Wingdings 3" pitchFamily="18" charset="2"/>
              <a:buNone/>
            </a:pPr>
            <a:r>
              <a:rPr lang="en-US" sz="1600" b="1" smtClean="0"/>
              <a:t>six questions. Give full answers to the questions.</a:t>
            </a:r>
          </a:p>
          <a:p>
            <a:pPr>
              <a:lnSpc>
                <a:spcPct val="80000"/>
              </a:lnSpc>
              <a:buFont typeface="Wingdings 3" pitchFamily="18" charset="2"/>
              <a:buNone/>
            </a:pPr>
            <a:r>
              <a:rPr lang="en-US" sz="1600" b="1" smtClean="0"/>
              <a:t>Remember that you have 40 seconds to answer each question.</a:t>
            </a:r>
          </a:p>
          <a:p>
            <a:pPr>
              <a:lnSpc>
                <a:spcPct val="80000"/>
              </a:lnSpc>
              <a:buFont typeface="Wingdings 3" pitchFamily="18" charset="2"/>
              <a:buNone/>
            </a:pPr>
            <a:r>
              <a:rPr lang="en-US" sz="1600" b="1" smtClean="0"/>
              <a:t>Tapescript for Task 2</a:t>
            </a:r>
          </a:p>
          <a:p>
            <a:pPr>
              <a:lnSpc>
                <a:spcPct val="80000"/>
              </a:lnSpc>
              <a:buFont typeface="Wingdings 3" pitchFamily="18" charset="2"/>
              <a:buNone/>
            </a:pPr>
            <a:r>
              <a:rPr lang="en-US" sz="1600" b="1" smtClean="0"/>
              <a:t>Electronic assistant: </a:t>
            </a:r>
            <a:r>
              <a:rPr lang="en-US" sz="1600" smtClean="0"/>
              <a:t>Hello! It’s the electronic assistant of the Dolphin Sports</a:t>
            </a:r>
          </a:p>
          <a:p>
            <a:pPr>
              <a:lnSpc>
                <a:spcPct val="80000"/>
              </a:lnSpc>
              <a:buFont typeface="Wingdings 3" pitchFamily="18" charset="2"/>
              <a:buNone/>
            </a:pPr>
            <a:r>
              <a:rPr lang="en-US" sz="1600" smtClean="0"/>
              <a:t>Club. We kindly ask you to take part in our survey. We need to find out how</a:t>
            </a:r>
          </a:p>
          <a:p>
            <a:pPr>
              <a:lnSpc>
                <a:spcPct val="80000"/>
              </a:lnSpc>
              <a:buFont typeface="Wingdings 3" pitchFamily="18" charset="2"/>
              <a:buNone/>
            </a:pPr>
            <a:r>
              <a:rPr lang="en-US" sz="1600" smtClean="0"/>
              <a:t>people feel about having a pet. Please answer six questions. The</a:t>
            </a:r>
          </a:p>
          <a:p>
            <a:pPr>
              <a:lnSpc>
                <a:spcPct val="80000"/>
              </a:lnSpc>
              <a:buFont typeface="Wingdings 3" pitchFamily="18" charset="2"/>
              <a:buNone/>
            </a:pPr>
            <a:r>
              <a:rPr lang="en-US" sz="1600" smtClean="0"/>
              <a:t>survey is anonymous – you don’t have to give your name. So, let’s get started.</a:t>
            </a:r>
            <a:endParaRPr lang="en-US" sz="1600" b="1" smtClean="0"/>
          </a:p>
          <a:p>
            <a:pPr>
              <a:lnSpc>
                <a:spcPct val="80000"/>
              </a:lnSpc>
              <a:buFont typeface="Wingdings 3" pitchFamily="18" charset="2"/>
              <a:buNone/>
            </a:pPr>
            <a:r>
              <a:rPr lang="en-US" sz="1600" b="1" smtClean="0"/>
              <a:t>Electronic assistant: </a:t>
            </a:r>
            <a:r>
              <a:rPr lang="en-US" sz="1600" smtClean="0"/>
              <a:t>How old are you?</a:t>
            </a:r>
            <a:endParaRPr lang="en-US" sz="1600" b="1" smtClean="0"/>
          </a:p>
          <a:p>
            <a:pPr>
              <a:lnSpc>
                <a:spcPct val="80000"/>
              </a:lnSpc>
              <a:buFont typeface="Wingdings 3" pitchFamily="18" charset="2"/>
              <a:buNone/>
            </a:pPr>
            <a:r>
              <a:rPr lang="en-US" sz="1600" b="1" smtClean="0"/>
              <a:t>Student: ________________________</a:t>
            </a:r>
          </a:p>
          <a:p>
            <a:pPr>
              <a:lnSpc>
                <a:spcPct val="80000"/>
              </a:lnSpc>
              <a:buFont typeface="Wingdings 3" pitchFamily="18" charset="2"/>
              <a:buNone/>
            </a:pPr>
            <a:r>
              <a:rPr lang="en-US" sz="1600" b="1" smtClean="0"/>
              <a:t>Electronic assistant: </a:t>
            </a:r>
            <a:r>
              <a:rPr lang="en-US" sz="1600" smtClean="0"/>
              <a:t>How many times a week do you do sports?</a:t>
            </a:r>
            <a:endParaRPr lang="en-US" sz="1600" b="1" smtClean="0"/>
          </a:p>
          <a:p>
            <a:pPr>
              <a:lnSpc>
                <a:spcPct val="80000"/>
              </a:lnSpc>
              <a:buFont typeface="Wingdings 3" pitchFamily="18" charset="2"/>
              <a:buNone/>
            </a:pPr>
            <a:r>
              <a:rPr lang="en-US" sz="1600" b="1" smtClean="0"/>
              <a:t>Student:_________________________</a:t>
            </a:r>
          </a:p>
          <a:p>
            <a:pPr>
              <a:lnSpc>
                <a:spcPct val="80000"/>
              </a:lnSpc>
              <a:buFont typeface="Wingdings 3" pitchFamily="18" charset="2"/>
              <a:buNone/>
            </a:pPr>
            <a:r>
              <a:rPr lang="en-US" sz="1600" b="1" smtClean="0"/>
              <a:t>Electronic assistant: </a:t>
            </a:r>
            <a:r>
              <a:rPr lang="en-US" sz="1600" smtClean="0"/>
              <a:t>What sport is the most popular with teenagers in your</a:t>
            </a:r>
          </a:p>
          <a:p>
            <a:pPr>
              <a:lnSpc>
                <a:spcPct val="80000"/>
              </a:lnSpc>
              <a:buFont typeface="Wingdings 3" pitchFamily="18" charset="2"/>
              <a:buNone/>
            </a:pPr>
            <a:r>
              <a:rPr lang="en-US" sz="1600" smtClean="0"/>
              <a:t>region?</a:t>
            </a:r>
            <a:endParaRPr lang="en-US" sz="1600" b="1" smtClean="0"/>
          </a:p>
          <a:p>
            <a:pPr>
              <a:lnSpc>
                <a:spcPct val="80000"/>
              </a:lnSpc>
              <a:buFont typeface="Wingdings 3" pitchFamily="18" charset="2"/>
              <a:buNone/>
            </a:pPr>
            <a:r>
              <a:rPr lang="en-US" sz="1600" b="1" smtClean="0"/>
              <a:t>Student: ________________________</a:t>
            </a:r>
          </a:p>
          <a:p>
            <a:pPr>
              <a:lnSpc>
                <a:spcPct val="80000"/>
              </a:lnSpc>
              <a:buFont typeface="Wingdings 3" pitchFamily="18" charset="2"/>
              <a:buNone/>
            </a:pPr>
            <a:r>
              <a:rPr lang="en-US" sz="1600" b="1" smtClean="0"/>
              <a:t>Electronic assistant: </a:t>
            </a:r>
            <a:r>
              <a:rPr lang="en-US" sz="1600" smtClean="0"/>
              <a:t>What sports facilities are available in the place where you</a:t>
            </a:r>
          </a:p>
          <a:p>
            <a:pPr>
              <a:lnSpc>
                <a:spcPct val="80000"/>
              </a:lnSpc>
              <a:buFont typeface="Wingdings 3" pitchFamily="18" charset="2"/>
              <a:buNone/>
            </a:pPr>
            <a:r>
              <a:rPr lang="en-US" sz="1600" smtClean="0"/>
              <a:t>live?</a:t>
            </a:r>
          </a:p>
          <a:p>
            <a:pPr>
              <a:lnSpc>
                <a:spcPct val="80000"/>
              </a:lnSpc>
              <a:buFont typeface="Wingdings 3" pitchFamily="18" charset="2"/>
              <a:buNone/>
            </a:pPr>
            <a:r>
              <a:rPr lang="en-US" sz="1600" smtClean="0"/>
              <a:t>S</a:t>
            </a:r>
            <a:r>
              <a:rPr lang="en-US" sz="1600" b="1" smtClean="0"/>
              <a:t>tudent: _________________________</a:t>
            </a:r>
          </a:p>
          <a:p>
            <a:pPr>
              <a:lnSpc>
                <a:spcPct val="80000"/>
              </a:lnSpc>
              <a:buFont typeface="Wingdings 3" pitchFamily="18" charset="2"/>
              <a:buNone/>
            </a:pPr>
            <a:r>
              <a:rPr lang="en-US" sz="1600" b="1" smtClean="0"/>
              <a:t>Electronic assistant: </a:t>
            </a:r>
            <a:r>
              <a:rPr lang="en-US" sz="1600" smtClean="0"/>
              <a:t>Why do you think it is important to keep fit?</a:t>
            </a:r>
            <a:endParaRPr lang="en-US" sz="1600" b="1" smtClean="0"/>
          </a:p>
          <a:p>
            <a:pPr>
              <a:lnSpc>
                <a:spcPct val="80000"/>
              </a:lnSpc>
              <a:buFont typeface="Wingdings 3" pitchFamily="18" charset="2"/>
              <a:buNone/>
            </a:pPr>
            <a:r>
              <a:rPr lang="en-US" sz="1600" b="1" smtClean="0"/>
              <a:t>Student: ________________________</a:t>
            </a:r>
          </a:p>
          <a:p>
            <a:pPr>
              <a:lnSpc>
                <a:spcPct val="80000"/>
              </a:lnSpc>
              <a:buFont typeface="Wingdings 3" pitchFamily="18" charset="2"/>
              <a:buNone/>
            </a:pPr>
            <a:r>
              <a:rPr lang="en-US" sz="1600" b="1" smtClean="0"/>
              <a:t>Electronic assistant: </a:t>
            </a:r>
            <a:r>
              <a:rPr lang="en-US" sz="1600" smtClean="0"/>
              <a:t>What would you advise a person who wants to keep fit?</a:t>
            </a:r>
            <a:endParaRPr lang="en-US" sz="1600" b="1" smtClean="0"/>
          </a:p>
          <a:p>
            <a:pPr>
              <a:lnSpc>
                <a:spcPct val="80000"/>
              </a:lnSpc>
              <a:buFont typeface="Wingdings 3" pitchFamily="18" charset="2"/>
              <a:buNone/>
            </a:pPr>
            <a:r>
              <a:rPr lang="en-US" sz="1600" b="1" smtClean="0"/>
              <a:t>Student: ________________________</a:t>
            </a:r>
          </a:p>
          <a:p>
            <a:pPr>
              <a:lnSpc>
                <a:spcPct val="80000"/>
              </a:lnSpc>
              <a:buFont typeface="Wingdings 3" pitchFamily="18" charset="2"/>
              <a:buNone/>
            </a:pPr>
            <a:r>
              <a:rPr lang="en-US" sz="1600" b="1" smtClean="0"/>
              <a:t>Electronic assistant: </a:t>
            </a:r>
            <a:r>
              <a:rPr lang="en-US" sz="1600" smtClean="0"/>
              <a:t>This is the end of the survey. Thank you very much for</a:t>
            </a:r>
          </a:p>
          <a:p>
            <a:pPr>
              <a:lnSpc>
                <a:spcPct val="80000"/>
              </a:lnSpc>
              <a:buFont typeface="Wingdings 3" pitchFamily="18" charset="2"/>
              <a:buNone/>
            </a:pPr>
            <a:r>
              <a:rPr lang="en-US" sz="1600" smtClean="0"/>
              <a:t>your cooperation.         						</a:t>
            </a:r>
            <a:r>
              <a:rPr lang="en-US" sz="1600" b="1" smtClean="0"/>
              <a:t>From fipi.ru</a:t>
            </a:r>
            <a:endParaRPr lang="ru-RU" sz="1600" b="1"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p:cNvSpPr>
          <p:nvPr>
            <p:ph type="title"/>
          </p:nvPr>
        </p:nvSpPr>
        <p:spPr bwMode="auto">
          <a:xfrm>
            <a:off x="1007668" y="342077"/>
            <a:ext cx="6888005" cy="709288"/>
          </a:xfrm>
        </p:spPr>
        <p:txBody>
          <a:bodyPr wrap="square" lIns="91440" tIns="45720" rIns="91440" bIns="45720" numCol="1" anchorCtr="0" compatLnSpc="1">
            <a:prstTxWarp prst="textNoShape">
              <a:avLst/>
            </a:prstTxWarp>
          </a:bodyPr>
          <a:lstStyle/>
          <a:p>
            <a:pPr>
              <a:defRPr/>
            </a:pPr>
            <a:r>
              <a:rPr lang="en-US" sz="2400" smtClean="0">
                <a:effectLst/>
              </a:rPr>
              <a:t>TASK2 ANSWER THE QUESTIONS</a:t>
            </a:r>
            <a:endParaRPr lang="ru-RU" sz="2400" smtClean="0">
              <a:effectLst/>
            </a:endParaRPr>
          </a:p>
        </p:txBody>
      </p:sp>
      <p:sp>
        <p:nvSpPr>
          <p:cNvPr id="30722" name="Rectangle 3"/>
          <p:cNvSpPr>
            <a:spLocks noGrp="1"/>
          </p:cNvSpPr>
          <p:nvPr>
            <p:ph type="body" idx="1"/>
          </p:nvPr>
        </p:nvSpPr>
        <p:spPr>
          <a:xfrm>
            <a:off x="457200" y="981075"/>
            <a:ext cx="8229600" cy="5026025"/>
          </a:xfrm>
        </p:spPr>
        <p:txBody>
          <a:bodyPr/>
          <a:lstStyle/>
          <a:p>
            <a:pPr>
              <a:lnSpc>
                <a:spcPct val="90000"/>
              </a:lnSpc>
            </a:pPr>
            <a:r>
              <a:rPr lang="en-US" sz="2800" b="1" smtClean="0">
                <a:latin typeface="Arial" charset="0"/>
              </a:rPr>
              <a:t>1. Do you have a pet?</a:t>
            </a:r>
          </a:p>
          <a:p>
            <a:pPr>
              <a:lnSpc>
                <a:spcPct val="90000"/>
              </a:lnSpc>
            </a:pPr>
            <a:r>
              <a:rPr lang="en-US" sz="2800" b="1" smtClean="0">
                <a:latin typeface="Arial" charset="0"/>
              </a:rPr>
              <a:t>2. Which animals are most popular as pets in your area?</a:t>
            </a:r>
          </a:p>
          <a:p>
            <a:pPr>
              <a:lnSpc>
                <a:spcPct val="90000"/>
              </a:lnSpc>
            </a:pPr>
            <a:r>
              <a:rPr lang="en-US" sz="2800" b="1" smtClean="0">
                <a:latin typeface="Arial" charset="0"/>
              </a:rPr>
              <a:t>3. What are the advantages and disadvantages of keeping a pet?</a:t>
            </a:r>
          </a:p>
          <a:p>
            <a:pPr>
              <a:lnSpc>
                <a:spcPct val="90000"/>
              </a:lnSpc>
            </a:pPr>
            <a:r>
              <a:rPr lang="en-US" sz="2800" b="1" smtClean="0">
                <a:latin typeface="Arial" charset="0"/>
              </a:rPr>
              <a:t>4. What can people learn from pets?</a:t>
            </a:r>
          </a:p>
          <a:p>
            <a:pPr>
              <a:lnSpc>
                <a:spcPct val="90000"/>
              </a:lnSpc>
            </a:pPr>
            <a:r>
              <a:rPr lang="en-US" sz="2800" b="1" smtClean="0">
                <a:latin typeface="Arial" charset="0"/>
              </a:rPr>
              <a:t>5. Do you think people eventually get bored with pets?</a:t>
            </a:r>
          </a:p>
          <a:p>
            <a:pPr>
              <a:lnSpc>
                <a:spcPct val="90000"/>
              </a:lnSpc>
            </a:pPr>
            <a:r>
              <a:rPr lang="en-US" sz="2800" b="1" smtClean="0">
                <a:latin typeface="Arial" charset="0"/>
              </a:rPr>
              <a:t>6. What kind of pet would you advise your friend to have?</a:t>
            </a:r>
          </a:p>
          <a:p>
            <a:pPr>
              <a:lnSpc>
                <a:spcPct val="90000"/>
              </a:lnSpc>
            </a:pPr>
            <a:r>
              <a:rPr lang="en-US" sz="2800" b="1" smtClean="0">
                <a:latin typeface="Arial" charset="0"/>
              </a:rPr>
              <a:t>From Macmillan </a:t>
            </a:r>
            <a:r>
              <a:rPr lang="ru-RU" sz="2800" b="1" smtClean="0">
                <a:latin typeface="Arial" charset="0"/>
                <a:hlinkClick r:id="rId2"/>
              </a:rPr>
              <a:t>«ОГЭ по английскому языку: практическая подготовка»</a:t>
            </a:r>
            <a:r>
              <a:rPr lang="ru-RU" sz="2800" b="1" smtClean="0">
                <a:latin typeface="Arial" charset="0"/>
              </a:rPr>
              <a:t>.</a:t>
            </a:r>
            <a:endParaRPr lang="en-US" sz="2800" b="1" smtClean="0">
              <a:latin typeface="Arial" charset="0"/>
            </a:endParaRPr>
          </a:p>
          <a:p>
            <a:pPr>
              <a:lnSpc>
                <a:spcPct val="90000"/>
              </a:lnSpc>
            </a:pPr>
            <a:endParaRPr lang="en-US" sz="2800" b="1" smtClean="0">
              <a:latin typeface="Arial" charset="0"/>
            </a:endParaRPr>
          </a:p>
          <a:p>
            <a:pPr>
              <a:lnSpc>
                <a:spcPct val="90000"/>
              </a:lnSpc>
            </a:pPr>
            <a:endParaRPr lang="en-US" sz="2000" b="1" smtClean="0">
              <a:latin typeface="Arial" charset="0"/>
            </a:endParaRPr>
          </a:p>
          <a:p>
            <a:pPr>
              <a:lnSpc>
                <a:spcPct val="90000"/>
              </a:lnSpc>
            </a:pPr>
            <a:endParaRPr lang="ru-RU" sz="2000" smtClean="0">
              <a:latin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p:cNvSpPr>
          <p:nvPr>
            <p:ph type="body" idx="1"/>
          </p:nvPr>
        </p:nvSpPr>
        <p:spPr>
          <a:xfrm>
            <a:off x="468313" y="1341438"/>
            <a:ext cx="8229600" cy="4525962"/>
          </a:xfrm>
        </p:spPr>
        <p:txBody>
          <a:bodyPr/>
          <a:lstStyle/>
          <a:p>
            <a:r>
              <a:rPr lang="en-US" b="1" smtClean="0">
                <a:latin typeface="Arial" charset="0"/>
              </a:rPr>
              <a:t>What makes people keep pets?</a:t>
            </a:r>
          </a:p>
          <a:p>
            <a:r>
              <a:rPr lang="en-US" b="1" smtClean="0">
                <a:latin typeface="Arial" charset="0"/>
              </a:rPr>
              <a:t>How do you take care of your pet?</a:t>
            </a:r>
          </a:p>
          <a:p>
            <a:r>
              <a:rPr lang="en-US" b="1" smtClean="0">
                <a:latin typeface="Arial" charset="0"/>
              </a:rPr>
              <a:t>If you had a choice, what pet would you acquire?</a:t>
            </a:r>
          </a:p>
          <a:p>
            <a:r>
              <a:rPr lang="en-US" b="1" smtClean="0">
                <a:latin typeface="Arial" charset="0"/>
              </a:rPr>
              <a:t>What do you think is the most dangerous pet that you have ever seen?</a:t>
            </a:r>
          </a:p>
          <a:p>
            <a:r>
              <a:rPr lang="en-US" b="1" smtClean="0">
                <a:latin typeface="Arial" charset="0"/>
              </a:rPr>
              <a:t>Why do some pets’ masters throw their pets out? </a:t>
            </a:r>
          </a:p>
          <a:p>
            <a:r>
              <a:rPr lang="en-US" b="1" smtClean="0">
                <a:latin typeface="Arial" charset="0"/>
              </a:rPr>
              <a:t>Why do some owners refuse to continue keeping the pet</a:t>
            </a:r>
            <a:r>
              <a:rPr lang="ru-RU" b="1" smtClean="0">
                <a:latin typeface="Arial" charset="0"/>
              </a:rPr>
              <a:t>?</a:t>
            </a:r>
            <a:endParaRPr lang="en-US" b="1" smtClean="0">
              <a:latin typeface="Arial" charset="0"/>
            </a:endParaRPr>
          </a:p>
          <a:p>
            <a:endParaRPr lang="ru-RU" b="1" smtClean="0">
              <a:latin typeface="Arial" charset="0"/>
            </a:endParaRPr>
          </a:p>
          <a:p>
            <a:endParaRPr lang="ru-RU" smtClean="0"/>
          </a:p>
        </p:txBody>
      </p:sp>
      <p:pic>
        <p:nvPicPr>
          <p:cNvPr id="96258" name="Rectangle 2"/>
          <p:cNvPicPr>
            <a:picLocks noGrp="1" noChangeArrowheads="1"/>
          </p:cNvPicPr>
          <p:nvPr>
            <p:ph type="title"/>
          </p:nvPr>
        </p:nvPicPr>
        <p:blipFill>
          <a:blip r:embed="rId2"/>
          <a:srcRect/>
          <a:stretch>
            <a:fillRect/>
          </a:stretch>
        </p:blipFill>
        <p:spPr bwMode="auto">
          <a:xfrm>
            <a:off x="1042988" y="476250"/>
            <a:ext cx="7005637" cy="725488"/>
          </a:xfrm>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p:cNvSpPr>
          <p:nvPr>
            <p:ph type="title"/>
          </p:nvPr>
        </p:nvSpPr>
        <p:spPr bwMode="auto">
          <a:xfrm>
            <a:off x="0" y="333375"/>
            <a:ext cx="8985250" cy="1143000"/>
          </a:xfrm>
        </p:spPr>
        <p:txBody>
          <a:bodyPr wrap="square" lIns="91440" tIns="45720" rIns="91440" bIns="45720" numCol="1" anchorCtr="0" compatLnSpc="1">
            <a:prstTxWarp prst="textNoShape">
              <a:avLst/>
            </a:prstTxWarp>
          </a:bodyPr>
          <a:lstStyle/>
          <a:p>
            <a:pPr>
              <a:defRPr/>
            </a:pPr>
            <a:r>
              <a:rPr lang="ru-RU" sz="2400" smtClean="0">
                <a:effectLst/>
              </a:rPr>
              <a:t>   КАК ДОСТИЧЬ МАКСИМАЛЬНЫХ РЕЗУЛЬТАТОВ</a:t>
            </a:r>
            <a:r>
              <a:rPr lang="en-US" sz="2400" smtClean="0">
                <a:effectLst/>
              </a:rPr>
              <a:t> </a:t>
            </a:r>
            <a:r>
              <a:rPr lang="ru-RU" sz="2400" smtClean="0">
                <a:effectLst/>
              </a:rPr>
              <a:t>НА ОГЭ</a:t>
            </a:r>
            <a:r>
              <a:rPr lang="en-US" sz="2400" smtClean="0">
                <a:effectLst/>
              </a:rPr>
              <a:t>?</a:t>
            </a:r>
            <a:endParaRPr lang="ru-RU" sz="2400" smtClean="0">
              <a:effectLst/>
            </a:endParaRPr>
          </a:p>
        </p:txBody>
      </p:sp>
      <p:sp>
        <p:nvSpPr>
          <p:cNvPr id="14338" name="Rectangle 3"/>
          <p:cNvSpPr>
            <a:spLocks noGrp="1"/>
          </p:cNvSpPr>
          <p:nvPr>
            <p:ph type="body" idx="1"/>
          </p:nvPr>
        </p:nvSpPr>
        <p:spPr/>
        <p:txBody>
          <a:bodyPr/>
          <a:lstStyle/>
          <a:p>
            <a:pPr>
              <a:lnSpc>
                <a:spcPct val="90000"/>
              </a:lnSpc>
            </a:pPr>
            <a:r>
              <a:rPr lang="ru-RU" sz="2800" b="1" smtClean="0"/>
              <a:t>1</a:t>
            </a:r>
            <a:r>
              <a:rPr lang="en-US" sz="2800" b="1" smtClean="0"/>
              <a:t>/</a:t>
            </a:r>
            <a:r>
              <a:rPr lang="ru-RU" sz="2800" b="1" smtClean="0"/>
              <a:t> ДОСКОНАЛЬНО ЗНАТЬ СОДЕРЖАНИЕ ЭКЗАМЕНА</a:t>
            </a:r>
          </a:p>
          <a:p>
            <a:pPr>
              <a:lnSpc>
                <a:spcPct val="90000"/>
              </a:lnSpc>
            </a:pPr>
            <a:endParaRPr lang="ru-RU" sz="2800" b="1" smtClean="0"/>
          </a:p>
          <a:p>
            <a:pPr>
              <a:lnSpc>
                <a:spcPct val="90000"/>
              </a:lnSpc>
            </a:pPr>
            <a:r>
              <a:rPr lang="ru-RU" sz="2800" b="1" smtClean="0"/>
              <a:t>2/ ВЛАДЕТЬ МЕТОДИКОЙ ПОДГОТОВКИ</a:t>
            </a:r>
          </a:p>
          <a:p>
            <a:pPr>
              <a:lnSpc>
                <a:spcPct val="90000"/>
              </a:lnSpc>
            </a:pPr>
            <a:endParaRPr lang="ru-RU" sz="2800" b="1" smtClean="0"/>
          </a:p>
          <a:p>
            <a:pPr>
              <a:lnSpc>
                <a:spcPct val="90000"/>
              </a:lnSpc>
            </a:pPr>
            <a:r>
              <a:rPr lang="ru-RU" sz="2800" b="1" smtClean="0"/>
              <a:t>3/ ВЛАДЕТЬ КРИТЕРИЯМИ ОЦЕНИВАНИЯ</a:t>
            </a:r>
          </a:p>
          <a:p>
            <a:pPr>
              <a:lnSpc>
                <a:spcPct val="90000"/>
              </a:lnSpc>
            </a:pPr>
            <a:endParaRPr lang="ru-RU" sz="2800" b="1" smtClean="0"/>
          </a:p>
          <a:p>
            <a:pPr>
              <a:lnSpc>
                <a:spcPct val="90000"/>
              </a:lnSpc>
            </a:pPr>
            <a:r>
              <a:rPr lang="ru-RU" sz="2800" b="1" smtClean="0"/>
              <a:t>ЧЕМУ НАУЧИТЬ, </a:t>
            </a:r>
          </a:p>
          <a:p>
            <a:pPr>
              <a:lnSpc>
                <a:spcPct val="90000"/>
              </a:lnSpc>
              <a:buFont typeface="Wingdings 3" pitchFamily="18" charset="2"/>
              <a:buNone/>
            </a:pPr>
            <a:r>
              <a:rPr lang="ru-RU" sz="2800" b="1" smtClean="0"/>
              <a:t>				КАК НАУЧИТЬ, </a:t>
            </a:r>
          </a:p>
          <a:p>
            <a:pPr>
              <a:lnSpc>
                <a:spcPct val="90000"/>
              </a:lnSpc>
              <a:buFont typeface="Wingdings 3" pitchFamily="18" charset="2"/>
              <a:buNone/>
            </a:pPr>
            <a:r>
              <a:rPr lang="ru-RU" sz="2800" b="1" smtClean="0"/>
              <a:t>						КАК ОЦЕНИТЬ </a:t>
            </a:r>
            <a:r>
              <a:rPr lang="en-US" smtClean="0"/>
              <a:t> </a:t>
            </a:r>
            <a:endParaRPr lang="ru-RU"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Объект 1"/>
          <p:cNvSpPr>
            <a:spLocks noGrp="1"/>
          </p:cNvSpPr>
          <p:nvPr>
            <p:ph idx="4294967295"/>
          </p:nvPr>
        </p:nvSpPr>
        <p:spPr>
          <a:xfrm>
            <a:off x="468313" y="1916113"/>
            <a:ext cx="8229600" cy="4752975"/>
          </a:xfrm>
        </p:spPr>
        <p:txBody>
          <a:bodyPr/>
          <a:lstStyle/>
          <a:p>
            <a:pPr eaLnBrk="1" hangingPunct="1"/>
            <a:r>
              <a:rPr lang="en-US" altLang="en-US" sz="2000" b="1" smtClean="0"/>
              <a:t>З</a:t>
            </a:r>
            <a:r>
              <a:rPr lang="ru-RU" altLang="en-US" sz="2000" b="1" smtClean="0"/>
              <a:t>АПОМНИТЬ ВОПРОС С</a:t>
            </a:r>
            <a:r>
              <a:rPr lang="en-US" altLang="en-US" sz="2000" b="1" smtClean="0"/>
              <a:t> </a:t>
            </a:r>
            <a:r>
              <a:rPr lang="ru-RU" altLang="en-US" sz="2000" b="1" smtClean="0"/>
              <a:t>ОДНОГО ПРОСЛУШИВАНИЯ И УМЕТЬ ЕГО ПОВТОРИТЬ</a:t>
            </a:r>
            <a:r>
              <a:rPr lang="en-US" altLang="en-US" sz="2000" b="1" smtClean="0"/>
              <a:t>, </a:t>
            </a:r>
            <a:r>
              <a:rPr lang="ru-RU" altLang="en-US" sz="2000" b="1" smtClean="0"/>
              <a:t>ЗАМЕНИ</a:t>
            </a:r>
            <a:r>
              <a:rPr lang="en-US" altLang="en-US" sz="2000" b="1" smtClean="0"/>
              <a:t>В</a:t>
            </a:r>
            <a:r>
              <a:rPr lang="ru-RU" altLang="en-US" sz="2000" b="1" smtClean="0"/>
              <a:t> </a:t>
            </a:r>
            <a:r>
              <a:rPr lang="en-US" altLang="en-US" sz="2000" b="1" smtClean="0"/>
              <a:t>YOU </a:t>
            </a:r>
            <a:r>
              <a:rPr lang="ru-RU" altLang="en-US" sz="2000" b="1" smtClean="0"/>
              <a:t>на </a:t>
            </a:r>
            <a:r>
              <a:rPr lang="en-US" altLang="en-US" sz="2000" b="1" smtClean="0"/>
              <a:t>I, YOUR </a:t>
            </a:r>
            <a:r>
              <a:rPr lang="ru-RU" altLang="en-US" sz="2000" b="1" smtClean="0"/>
              <a:t>на </a:t>
            </a:r>
            <a:r>
              <a:rPr lang="en-US" altLang="en-US" sz="2000" b="1" smtClean="0"/>
              <a:t>MY</a:t>
            </a:r>
            <a:endParaRPr lang="ru-RU" altLang="en-US" sz="2000" b="1" smtClean="0">
              <a:latin typeface="Arial" charset="0"/>
            </a:endParaRPr>
          </a:p>
          <a:p>
            <a:pPr eaLnBrk="1" hangingPunct="1">
              <a:buFont typeface="Wingdings 3" pitchFamily="18" charset="2"/>
              <a:buNone/>
            </a:pPr>
            <a:endParaRPr lang="ru-RU" altLang="en-US" sz="2000" b="1" smtClean="0">
              <a:latin typeface="Arial" charset="0"/>
            </a:endParaRPr>
          </a:p>
          <a:p>
            <a:pPr eaLnBrk="1" hangingPunct="1"/>
            <a:r>
              <a:rPr lang="ru-RU" altLang="en-US" sz="2000" b="1" smtClean="0"/>
              <a:t>ТОЧНО ПРИДЕРЖИВАТЬСЯ ТЕМЫ ВОПРОСА, НЕ ОТКЛОНЯТЬСЯ, ОТВЕТИТЬ ИМЕННО ТО, ЧТО СЛЕДУЕТ</a:t>
            </a:r>
            <a:endParaRPr lang="ru-RU" altLang="en-US" sz="2000" b="1" smtClean="0">
              <a:latin typeface="Arial" charset="0"/>
            </a:endParaRPr>
          </a:p>
          <a:p>
            <a:pPr eaLnBrk="1" hangingPunct="1"/>
            <a:endParaRPr lang="en-US" altLang="en-US" sz="2000" b="1" smtClean="0">
              <a:latin typeface="Arial" charset="0"/>
            </a:endParaRPr>
          </a:p>
          <a:p>
            <a:pPr eaLnBrk="1" hangingPunct="1"/>
            <a:r>
              <a:rPr lang="ru-RU" altLang="en-US" sz="2000" b="1" smtClean="0"/>
              <a:t>НЕ</a:t>
            </a:r>
            <a:r>
              <a:rPr lang="en-US" altLang="en-US" sz="2000" b="1" smtClean="0"/>
              <a:t> </a:t>
            </a:r>
            <a:r>
              <a:rPr lang="ru-RU" altLang="en-US" sz="2000" b="1" smtClean="0"/>
              <a:t>ОТВЕЧАТЬ НА ВОПРОС ОДНОЙ ФРАЗОЙ</a:t>
            </a:r>
            <a:r>
              <a:rPr lang="en-US" altLang="en-US" sz="2000" b="1" smtClean="0"/>
              <a:t>.</a:t>
            </a:r>
            <a:r>
              <a:rPr lang="ru-RU" altLang="en-US" sz="2000" b="1" smtClean="0"/>
              <a:t> ОТВЕТ ДОЛЖЕН БЫТЬ МАКСИМАЛЬНО РАЗВЁРНУТЫМ</a:t>
            </a:r>
          </a:p>
          <a:p>
            <a:pPr eaLnBrk="1" hangingPunct="1"/>
            <a:endParaRPr lang="ru-RU" altLang="en-US" sz="1000" b="1" smtClean="0"/>
          </a:p>
          <a:p>
            <a:pPr eaLnBrk="1" hangingPunct="1"/>
            <a:r>
              <a:rPr lang="ru-RU" altLang="en-US" sz="2000" b="1" smtClean="0"/>
              <a:t>ЗНАТЬ ПЕРЕВОД ВСЕХ БЕЗ ИСКЛЮЧЕНИЯ ВОПРОСИТЕЛЬНЫХ СЛОВ: </a:t>
            </a:r>
            <a:r>
              <a:rPr lang="en-US" altLang="en-US" sz="2000" b="1" smtClean="0"/>
              <a:t>WHY, WHERE, WHAT FOR, HOW MANY, WHAT KIND OF, WHAT, WHEN, HOW LONG, HOW FAR, HOW EASY, etc…</a:t>
            </a:r>
            <a:endParaRPr lang="ru-RU" altLang="en-US" sz="2000" b="1" smtClean="0"/>
          </a:p>
          <a:p>
            <a:pPr eaLnBrk="1" hangingPunct="1"/>
            <a:endParaRPr lang="ru-RU" altLang="en-US" sz="1000" b="1" smtClean="0"/>
          </a:p>
          <a:p>
            <a:pPr eaLnBrk="1" hangingPunct="1"/>
            <a:r>
              <a:rPr lang="ru-RU" altLang="en-US" sz="2000" b="1" smtClean="0"/>
              <a:t>ГРАММАТИКА - ПОРЯДОК СЛОВ </a:t>
            </a:r>
          </a:p>
        </p:txBody>
      </p:sp>
      <p:sp>
        <p:nvSpPr>
          <p:cNvPr id="4" name="TextBox 3"/>
          <p:cNvSpPr txBox="1"/>
          <p:nvPr/>
        </p:nvSpPr>
        <p:spPr>
          <a:xfrm>
            <a:off x="539750" y="1412875"/>
            <a:ext cx="8135938" cy="422275"/>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fontAlgn="auto">
              <a:spcBef>
                <a:spcPts val="0"/>
              </a:spcBef>
              <a:spcAft>
                <a:spcPts val="0"/>
              </a:spcAft>
              <a:defRPr/>
            </a:pPr>
            <a:r>
              <a:rPr lang="ru-RU" dirty="0"/>
              <a:t>СЛОЖНОСТИ И СПОСОБЫ УСТРАНЕНИЯ - ЧЕМУ И КАК УЧИТЬ? </a:t>
            </a:r>
          </a:p>
        </p:txBody>
      </p:sp>
      <p:sp>
        <p:nvSpPr>
          <p:cNvPr id="31747" name="Text Box 6"/>
          <p:cNvSpPr txBox="1">
            <a:spLocks noChangeArrowheads="1"/>
          </p:cNvSpPr>
          <p:nvPr/>
        </p:nvSpPr>
        <p:spPr bwMode="auto">
          <a:xfrm>
            <a:off x="1042988" y="333375"/>
            <a:ext cx="6808787" cy="946150"/>
          </a:xfrm>
          <a:prstGeom prst="rect">
            <a:avLst/>
          </a:prstGeom>
          <a:noFill/>
          <a:ln w="9525">
            <a:noFill/>
            <a:miter lim="800000"/>
            <a:headEnd/>
            <a:tailEnd/>
          </a:ln>
        </p:spPr>
        <p:txBody>
          <a:bodyPr>
            <a:spAutoFit/>
          </a:bodyPr>
          <a:lstStyle/>
          <a:p>
            <a:pPr algn="ctr"/>
            <a:r>
              <a:rPr lang="ru-RU" sz="2800" b="1">
                <a:solidFill>
                  <a:srgbClr val="666699"/>
                </a:solidFill>
              </a:rPr>
              <a:t>ЧЕМУ В ПЕРВУЮ ОЧЕРЕДЬ УЧИТЬ В </a:t>
            </a:r>
          </a:p>
          <a:p>
            <a:pPr algn="ctr"/>
            <a:r>
              <a:rPr lang="ru-RU" sz="2800" b="1">
                <a:solidFill>
                  <a:srgbClr val="666699"/>
                </a:solidFill>
              </a:rPr>
              <a:t>ЗАДАНИИ 2 ОТВЕТЬ НА ВОПРОСЫ</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3"/>
          <p:cNvSpPr>
            <a:spLocks noGrp="1"/>
          </p:cNvSpPr>
          <p:nvPr>
            <p:ph type="body" idx="4294967295"/>
          </p:nvPr>
        </p:nvSpPr>
        <p:spPr>
          <a:xfrm>
            <a:off x="457200" y="188913"/>
            <a:ext cx="8229600" cy="6119812"/>
          </a:xfrm>
        </p:spPr>
        <p:txBody>
          <a:bodyPr/>
          <a:lstStyle/>
          <a:p>
            <a:pPr>
              <a:lnSpc>
                <a:spcPct val="90000"/>
              </a:lnSpc>
              <a:buFont typeface="Wingdings 3" pitchFamily="18" charset="2"/>
              <a:buNone/>
            </a:pPr>
            <a:r>
              <a:rPr lang="en-US" sz="2000" b="1" smtClean="0"/>
              <a:t>From fipi.ru</a:t>
            </a:r>
            <a:br>
              <a:rPr lang="en-US" sz="2000" b="1" smtClean="0"/>
            </a:br>
            <a:r>
              <a:rPr lang="ru-RU" sz="2000" b="1" smtClean="0"/>
              <a:t>Task 3. You are going to give a talk about photography. You 	   will have to start in 1.5 minutes and speak for not     	   more than 2 minutes.</a:t>
            </a:r>
          </a:p>
          <a:p>
            <a:pPr>
              <a:lnSpc>
                <a:spcPct val="90000"/>
              </a:lnSpc>
              <a:buFont typeface="Wingdings 3" pitchFamily="18" charset="2"/>
              <a:buNone/>
            </a:pPr>
            <a:endParaRPr lang="ru-RU" sz="2000" b="1" smtClean="0"/>
          </a:p>
          <a:p>
            <a:pPr>
              <a:lnSpc>
                <a:spcPct val="90000"/>
              </a:lnSpc>
              <a:buFont typeface="Wingdings 3" pitchFamily="18" charset="2"/>
              <a:buNone/>
            </a:pPr>
            <a:endParaRPr lang="ru-RU" sz="2000" b="1" smtClean="0"/>
          </a:p>
          <a:p>
            <a:pPr>
              <a:lnSpc>
                <a:spcPct val="90000"/>
              </a:lnSpc>
              <a:buFont typeface="Wingdings 3" pitchFamily="18" charset="2"/>
              <a:buNone/>
            </a:pPr>
            <a:endParaRPr lang="ru-RU" sz="2000" b="1" smtClean="0"/>
          </a:p>
          <a:p>
            <a:pPr>
              <a:lnSpc>
                <a:spcPct val="90000"/>
              </a:lnSpc>
              <a:buFont typeface="Wingdings 3" pitchFamily="18" charset="2"/>
              <a:buNone/>
            </a:pPr>
            <a:endParaRPr lang="ru-RU" sz="2000" b="1" smtClean="0"/>
          </a:p>
          <a:p>
            <a:pPr>
              <a:lnSpc>
                <a:spcPct val="90000"/>
              </a:lnSpc>
              <a:buFont typeface="Wingdings 3" pitchFamily="18" charset="2"/>
              <a:buNone/>
            </a:pPr>
            <a:endParaRPr lang="ru-RU" sz="2000" b="1" smtClean="0"/>
          </a:p>
          <a:p>
            <a:pPr>
              <a:lnSpc>
                <a:spcPct val="90000"/>
              </a:lnSpc>
              <a:buFont typeface="Wingdings 3" pitchFamily="18" charset="2"/>
              <a:buNone/>
            </a:pPr>
            <a:endParaRPr lang="ru-RU" sz="2000" b="1" smtClean="0"/>
          </a:p>
          <a:p>
            <a:pPr>
              <a:lnSpc>
                <a:spcPct val="90000"/>
              </a:lnSpc>
              <a:buFont typeface="Wingdings 3" pitchFamily="18" charset="2"/>
              <a:buNone/>
            </a:pPr>
            <a:endParaRPr lang="ru-RU" sz="2000" b="1" smtClean="0"/>
          </a:p>
          <a:p>
            <a:pPr>
              <a:lnSpc>
                <a:spcPct val="90000"/>
              </a:lnSpc>
              <a:buFont typeface="Wingdings 3" pitchFamily="18" charset="2"/>
              <a:buNone/>
            </a:pPr>
            <a:endParaRPr lang="en-US" sz="2000" b="1" smtClean="0"/>
          </a:p>
          <a:p>
            <a:pPr>
              <a:lnSpc>
                <a:spcPct val="90000"/>
              </a:lnSpc>
              <a:buFont typeface="Wingdings 3" pitchFamily="18" charset="2"/>
              <a:buNone/>
            </a:pPr>
            <a:endParaRPr lang="ru-RU" sz="2000" b="1" smtClean="0"/>
          </a:p>
          <a:p>
            <a:pPr>
              <a:lnSpc>
                <a:spcPct val="90000"/>
              </a:lnSpc>
              <a:buFont typeface="Wingdings 3" pitchFamily="18" charset="2"/>
              <a:buNone/>
            </a:pPr>
            <a:endParaRPr lang="ru-RU" sz="2000" b="1" smtClean="0"/>
          </a:p>
          <a:p>
            <a:pPr>
              <a:lnSpc>
                <a:spcPct val="90000"/>
              </a:lnSpc>
              <a:buFont typeface="Wingdings 3" pitchFamily="18" charset="2"/>
              <a:buNone/>
            </a:pPr>
            <a:r>
              <a:rPr lang="ru-RU" sz="2000" b="1" smtClean="0"/>
              <a:t>	Remember to say:</a:t>
            </a:r>
          </a:p>
          <a:p>
            <a:pPr>
              <a:lnSpc>
                <a:spcPct val="90000"/>
              </a:lnSpc>
              <a:buFont typeface="Wingdings 3" pitchFamily="18" charset="2"/>
              <a:buNone/>
            </a:pPr>
            <a:r>
              <a:rPr lang="ru-RU" sz="2000" smtClean="0"/>
              <a:t>	</a:t>
            </a:r>
            <a:r>
              <a:rPr lang="ru-RU" sz="1800" smtClean="0"/>
              <a:t> why people like taking pictures</a:t>
            </a:r>
          </a:p>
          <a:p>
            <a:pPr>
              <a:lnSpc>
                <a:spcPct val="90000"/>
              </a:lnSpc>
              <a:buFont typeface="Wingdings 3" pitchFamily="18" charset="2"/>
              <a:buNone/>
            </a:pPr>
            <a:r>
              <a:rPr lang="ru-RU" sz="1800" smtClean="0"/>
              <a:t>	 why taking photos is more popular today than it was i</a:t>
            </a:r>
            <a:r>
              <a:rPr lang="en-US" sz="1800" smtClean="0"/>
              <a:t>n </a:t>
            </a:r>
            <a:r>
              <a:rPr lang="ru-RU" sz="1800" smtClean="0"/>
              <a:t>the past</a:t>
            </a:r>
          </a:p>
          <a:p>
            <a:pPr>
              <a:lnSpc>
                <a:spcPct val="90000"/>
              </a:lnSpc>
              <a:buFont typeface="Wingdings 3" pitchFamily="18" charset="2"/>
              <a:buNone/>
            </a:pPr>
            <a:r>
              <a:rPr lang="ru-RU" sz="1800" smtClean="0"/>
              <a:t>	 what the best photo you have ever taken is</a:t>
            </a:r>
          </a:p>
          <a:p>
            <a:pPr>
              <a:lnSpc>
                <a:spcPct val="90000"/>
              </a:lnSpc>
              <a:buFont typeface="Wingdings 3" pitchFamily="18" charset="2"/>
              <a:buNone/>
            </a:pPr>
            <a:r>
              <a:rPr lang="ru-RU" sz="2000" b="1" smtClean="0"/>
              <a:t>	You have to talk continuously.</a:t>
            </a:r>
          </a:p>
        </p:txBody>
      </p:sp>
      <p:pic>
        <p:nvPicPr>
          <p:cNvPr id="32770" name="Picture 4"/>
          <p:cNvPicPr>
            <a:picLocks noChangeAspect="1" noChangeArrowheads="1"/>
          </p:cNvPicPr>
          <p:nvPr/>
        </p:nvPicPr>
        <p:blipFill>
          <a:blip r:embed="rId2"/>
          <a:srcRect/>
          <a:stretch>
            <a:fillRect/>
          </a:stretch>
        </p:blipFill>
        <p:spPr bwMode="auto">
          <a:xfrm>
            <a:off x="1979613" y="1557338"/>
            <a:ext cx="4392612" cy="2925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p:cNvSpPr>
          <p:nvPr>
            <p:ph type="title"/>
          </p:nvPr>
        </p:nvSpPr>
        <p:spPr bwMode="auto">
          <a:xfrm>
            <a:off x="474663" y="266700"/>
            <a:ext cx="8229600" cy="1143000"/>
          </a:xfrm>
        </p:spPr>
        <p:txBody>
          <a:bodyPr wrap="square" lIns="91440" tIns="45720" rIns="91440" bIns="45720" numCol="1" anchorCtr="0" compatLnSpc="1">
            <a:prstTxWarp prst="textNoShape">
              <a:avLst/>
            </a:prstTxWarp>
          </a:bodyPr>
          <a:lstStyle/>
          <a:p>
            <a:pPr>
              <a:defRPr/>
            </a:pPr>
            <a:r>
              <a:rPr lang="en-US" sz="2000" smtClean="0">
                <a:effectLst/>
                <a:latin typeface="Arial" charset="0"/>
              </a:rPr>
              <a:t>Task3. You are going to give a talk about music. You will have to start in 1.5 minutes and speak for  not more than 2 minutes (10-12 sentences)</a:t>
            </a:r>
            <a:endParaRPr lang="ru-RU" sz="2000" smtClean="0">
              <a:effectLst/>
              <a:latin typeface="Arial" charset="0"/>
            </a:endParaRPr>
          </a:p>
        </p:txBody>
      </p:sp>
      <p:sp>
        <p:nvSpPr>
          <p:cNvPr id="33794" name="Rectangle 3"/>
          <p:cNvSpPr>
            <a:spLocks noGrp="1"/>
          </p:cNvSpPr>
          <p:nvPr>
            <p:ph type="body" idx="1"/>
          </p:nvPr>
        </p:nvSpPr>
        <p:spPr/>
        <p:txBody>
          <a:bodyPr/>
          <a:lstStyle/>
          <a:p>
            <a:pPr>
              <a:buFont typeface="Wingdings 3" pitchFamily="18" charset="2"/>
              <a:buNone/>
            </a:pPr>
            <a:r>
              <a:rPr lang="en-US" sz="2500" smtClean="0"/>
              <a:t>Remember to say</a:t>
            </a:r>
            <a:r>
              <a:rPr lang="ru-RU" sz="2500" smtClean="0"/>
              <a:t>:</a:t>
            </a:r>
            <a:endParaRPr lang="ru-RU" sz="2500" smtClean="0">
              <a:latin typeface="Arial" charset="0"/>
            </a:endParaRPr>
          </a:p>
          <a:p>
            <a:pPr>
              <a:buFont typeface="Wingdings 3" pitchFamily="18" charset="2"/>
              <a:buNone/>
            </a:pPr>
            <a:endParaRPr lang="ru-RU" sz="2500" smtClean="0">
              <a:latin typeface="Arial" charset="0"/>
            </a:endParaRPr>
          </a:p>
          <a:p>
            <a:r>
              <a:rPr lang="en-US" sz="2500" smtClean="0"/>
              <a:t>Why people enjoy playing musical instruments</a:t>
            </a:r>
          </a:p>
          <a:p>
            <a:r>
              <a:rPr lang="en-US" sz="2500" smtClean="0"/>
              <a:t>Why young people should learn a musical instrument</a:t>
            </a:r>
          </a:p>
          <a:p>
            <a:r>
              <a:rPr lang="en-US" sz="2500" smtClean="0"/>
              <a:t>What experience you have of learning a musical instrument</a:t>
            </a:r>
          </a:p>
          <a:p>
            <a:endParaRPr lang="en-US" sz="2500" smtClean="0"/>
          </a:p>
          <a:p>
            <a:r>
              <a:rPr lang="en-US" sz="2500" smtClean="0"/>
              <a:t>From Macmillan </a:t>
            </a:r>
            <a:r>
              <a:rPr lang="ru-RU" sz="2000" b="1" smtClean="0">
                <a:hlinkClick r:id="rId2"/>
              </a:rPr>
              <a:t>«ОГЭ по английскому языку: практическая подготовка»</a:t>
            </a:r>
            <a:r>
              <a:rPr lang="ru-RU" sz="2000" b="1" smtClean="0"/>
              <a: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p:cNvSpPr>
          <p:nvPr>
            <p:ph type="title"/>
          </p:nvPr>
        </p:nvSpPr>
        <p:spPr bwMode="auto">
          <a:xfrm>
            <a:off x="503238" y="49213"/>
            <a:ext cx="8229600" cy="850900"/>
          </a:xfrm>
        </p:spPr>
        <p:txBody>
          <a:bodyPr wrap="square" lIns="91440" tIns="45720" rIns="91440" bIns="45720" numCol="1" anchorCtr="0" compatLnSpc="1">
            <a:prstTxWarp prst="textNoShape">
              <a:avLst/>
            </a:prstTxWarp>
          </a:bodyPr>
          <a:lstStyle/>
          <a:p>
            <a:pPr>
              <a:defRPr/>
            </a:pPr>
            <a:r>
              <a:rPr lang="en-US" sz="2400" smtClean="0">
                <a:effectLst/>
              </a:rPr>
              <a:t>Tick the points that are relevant. </a:t>
            </a:r>
            <a:br>
              <a:rPr lang="en-US" sz="2400" smtClean="0">
                <a:effectLst/>
              </a:rPr>
            </a:br>
            <a:r>
              <a:rPr lang="en-US" sz="2400" smtClean="0">
                <a:effectLst/>
              </a:rPr>
              <a:t>In my talk I could say that…</a:t>
            </a:r>
            <a:endParaRPr lang="ru-RU" sz="2400" smtClean="0">
              <a:effectLst/>
            </a:endParaRPr>
          </a:p>
        </p:txBody>
      </p:sp>
      <p:sp>
        <p:nvSpPr>
          <p:cNvPr id="34818" name="Rectangle 3"/>
          <p:cNvSpPr>
            <a:spLocks noGrp="1"/>
          </p:cNvSpPr>
          <p:nvPr>
            <p:ph type="body" idx="1"/>
          </p:nvPr>
        </p:nvSpPr>
        <p:spPr>
          <a:xfrm>
            <a:off x="457200" y="1125538"/>
            <a:ext cx="8229600" cy="5399087"/>
          </a:xfrm>
        </p:spPr>
        <p:txBody>
          <a:bodyPr/>
          <a:lstStyle/>
          <a:p>
            <a:pPr>
              <a:lnSpc>
                <a:spcPct val="80000"/>
              </a:lnSpc>
            </a:pPr>
            <a:r>
              <a:rPr lang="en-US" sz="2500" b="1" smtClean="0"/>
              <a:t>A. People like playing music to entertain their family and friends</a:t>
            </a:r>
          </a:p>
          <a:p>
            <a:pPr>
              <a:lnSpc>
                <a:spcPct val="80000"/>
              </a:lnSpc>
            </a:pPr>
            <a:r>
              <a:rPr lang="en-US" sz="2500" b="1" smtClean="0"/>
              <a:t>B. Some people find musical instruments too expensive</a:t>
            </a:r>
          </a:p>
          <a:p>
            <a:pPr>
              <a:lnSpc>
                <a:spcPct val="80000"/>
              </a:lnSpc>
            </a:pPr>
            <a:r>
              <a:rPr lang="en-US" sz="2500" b="1" smtClean="0"/>
              <a:t>C. Learning a musical instrument teaches you to be patient</a:t>
            </a:r>
          </a:p>
          <a:p>
            <a:pPr>
              <a:lnSpc>
                <a:spcPct val="80000"/>
              </a:lnSpc>
            </a:pPr>
            <a:r>
              <a:rPr lang="en-US" sz="2500" b="1" smtClean="0"/>
              <a:t>D. It is very hard to learn it.</a:t>
            </a:r>
          </a:p>
          <a:p>
            <a:pPr>
              <a:lnSpc>
                <a:spcPct val="80000"/>
              </a:lnSpc>
            </a:pPr>
            <a:r>
              <a:rPr lang="en-US" sz="2500" b="1" smtClean="0"/>
              <a:t>E. To become good you need to be young when you start</a:t>
            </a:r>
          </a:p>
          <a:p>
            <a:pPr>
              <a:lnSpc>
                <a:spcPct val="80000"/>
              </a:lnSpc>
            </a:pPr>
            <a:r>
              <a:rPr lang="en-US" sz="2500" b="1" smtClean="0"/>
              <a:t>F. I don’t like listening to music very much</a:t>
            </a:r>
          </a:p>
          <a:p>
            <a:pPr>
              <a:lnSpc>
                <a:spcPct val="80000"/>
              </a:lnSpc>
            </a:pPr>
            <a:r>
              <a:rPr lang="en-US" sz="2500" b="1" smtClean="0"/>
              <a:t>G. I have never had music lessons but I’d love to try the piano.</a:t>
            </a:r>
          </a:p>
          <a:p>
            <a:pPr>
              <a:lnSpc>
                <a:spcPct val="80000"/>
              </a:lnSpc>
            </a:pPr>
            <a:r>
              <a:rPr lang="en-US" sz="2500" b="1" smtClean="0"/>
              <a:t>H. I play the guitar and I enjoy singing songs for my friends.</a:t>
            </a:r>
            <a:br>
              <a:rPr lang="en-US" sz="2500" b="1" smtClean="0"/>
            </a:br>
            <a:r>
              <a:rPr lang="en-US" sz="2500" b="1" smtClean="0"/>
              <a:t> </a:t>
            </a:r>
            <a:r>
              <a:rPr lang="en-US" sz="2500" smtClean="0"/>
              <a:t>From Macmillan </a:t>
            </a:r>
            <a:r>
              <a:rPr lang="ru-RU" sz="2000" b="1" smtClean="0">
                <a:hlinkClick r:id="rId2"/>
              </a:rPr>
              <a:t>«ОГЭ по английскому языку: практическая подготовка»</a:t>
            </a:r>
            <a:r>
              <a:rPr lang="ru-RU" sz="2000" b="1" smtClean="0"/>
              <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p:cNvSpPr>
          <p:nvPr>
            <p:ph type="title"/>
          </p:nvPr>
        </p:nvSpPr>
        <p:spPr bwMode="auto">
          <a:xfrm>
            <a:off x="468313" y="188913"/>
            <a:ext cx="8229600" cy="863600"/>
          </a:xfrm>
        </p:spPr>
        <p:txBody>
          <a:bodyPr wrap="square" lIns="91440" tIns="45720" rIns="91440" bIns="45720" numCol="1" anchorCtr="0" compatLnSpc="1">
            <a:prstTxWarp prst="textNoShape">
              <a:avLst/>
            </a:prstTxWarp>
          </a:bodyPr>
          <a:lstStyle/>
          <a:p>
            <a:pPr>
              <a:defRPr/>
            </a:pPr>
            <a:r>
              <a:rPr lang="en-US" sz="2000" smtClean="0">
                <a:effectLst/>
                <a:latin typeface="Arial" charset="0"/>
              </a:rPr>
              <a:t>A SAMPLE ANSWER</a:t>
            </a:r>
            <a:endParaRPr lang="ru-RU" sz="2000" smtClean="0">
              <a:effectLst/>
              <a:latin typeface="Arial" charset="0"/>
            </a:endParaRPr>
          </a:p>
        </p:txBody>
      </p:sp>
      <p:sp>
        <p:nvSpPr>
          <p:cNvPr id="35842" name="Rectangle 3"/>
          <p:cNvSpPr>
            <a:spLocks noGrp="1"/>
          </p:cNvSpPr>
          <p:nvPr>
            <p:ph type="body" idx="1"/>
          </p:nvPr>
        </p:nvSpPr>
        <p:spPr>
          <a:xfrm>
            <a:off x="468313" y="1412875"/>
            <a:ext cx="8229600" cy="4752975"/>
          </a:xfrm>
        </p:spPr>
        <p:txBody>
          <a:bodyPr/>
          <a:lstStyle/>
          <a:p>
            <a:pPr>
              <a:lnSpc>
                <a:spcPct val="80000"/>
              </a:lnSpc>
              <a:buFont typeface="Wingdings 3" pitchFamily="18" charset="2"/>
              <a:buNone/>
            </a:pPr>
            <a:r>
              <a:rPr lang="en-US" sz="1800" smtClean="0">
                <a:latin typeface="Arial" charset="0"/>
              </a:rPr>
              <a:t>			</a:t>
            </a:r>
            <a:r>
              <a:rPr lang="ru-RU" sz="2400" b="1" smtClean="0">
                <a:latin typeface="Arial" charset="0"/>
              </a:rPr>
              <a:t>Вступление</a:t>
            </a:r>
            <a:br>
              <a:rPr lang="ru-RU" sz="2400" b="1" smtClean="0">
                <a:latin typeface="Arial" charset="0"/>
              </a:rPr>
            </a:br>
            <a:r>
              <a:rPr lang="ru-RU" sz="2400" b="1" smtClean="0">
                <a:latin typeface="Arial" charset="0"/>
              </a:rPr>
              <a:t> </a:t>
            </a:r>
            <a:endParaRPr lang="en-US" sz="2400" b="1" smtClean="0">
              <a:latin typeface="Arial" charset="0"/>
            </a:endParaRPr>
          </a:p>
          <a:p>
            <a:pPr>
              <a:lnSpc>
                <a:spcPct val="80000"/>
              </a:lnSpc>
              <a:buFont typeface="Wingdings 3" pitchFamily="18" charset="2"/>
              <a:buNone/>
            </a:pPr>
            <a:r>
              <a:rPr lang="ru-RU" sz="2400" b="1" smtClean="0">
                <a:latin typeface="Arial" charset="0"/>
              </a:rPr>
              <a:t>	</a:t>
            </a:r>
            <a:r>
              <a:rPr lang="en-US" sz="2400" b="1" smtClean="0"/>
              <a:t>Music is a very important part of our life.</a:t>
            </a:r>
            <a:r>
              <a:rPr lang="ru-RU" sz="2400" b="1" smtClean="0">
                <a:latin typeface="Arial" charset="0"/>
              </a:rPr>
              <a:t>     ИЛИ </a:t>
            </a:r>
            <a:r>
              <a:rPr lang="en-US" sz="2400" b="1" smtClean="0">
                <a:latin typeface="Arial" charset="0"/>
              </a:rPr>
              <a:t/>
            </a:r>
            <a:br>
              <a:rPr lang="en-US" sz="2400" b="1" smtClean="0">
                <a:latin typeface="Arial" charset="0"/>
              </a:rPr>
            </a:br>
            <a:r>
              <a:rPr lang="en-US" sz="2400" b="1" smtClean="0">
                <a:latin typeface="Arial" charset="0"/>
              </a:rPr>
              <a:t>I’m going to give a talk about music.               </a:t>
            </a:r>
            <a:r>
              <a:rPr lang="ru-RU" sz="2400" b="1" smtClean="0">
                <a:latin typeface="Arial" charset="0"/>
              </a:rPr>
              <a:t>ИЛИ</a:t>
            </a:r>
            <a:br>
              <a:rPr lang="ru-RU" sz="2400" b="1" smtClean="0">
                <a:latin typeface="Arial" charset="0"/>
              </a:rPr>
            </a:br>
            <a:r>
              <a:rPr lang="en-US" sz="2400" b="1" smtClean="0">
                <a:latin typeface="Arial" charset="0"/>
              </a:rPr>
              <a:t>It’s impossible to imagine our world without music.</a:t>
            </a:r>
          </a:p>
          <a:p>
            <a:pPr>
              <a:lnSpc>
                <a:spcPct val="80000"/>
              </a:lnSpc>
              <a:buFont typeface="Wingdings 3" pitchFamily="18" charset="2"/>
              <a:buNone/>
            </a:pPr>
            <a:r>
              <a:rPr lang="ru-RU" sz="2400" b="1" smtClean="0">
                <a:latin typeface="Arial" charset="0"/>
              </a:rPr>
              <a:t>	</a:t>
            </a:r>
            <a:r>
              <a:rPr lang="en-US" sz="2400" b="1" smtClean="0">
                <a:latin typeface="Arial" charset="0"/>
              </a:rPr>
              <a:t>Music is a universal language.                        </a:t>
            </a:r>
            <a:r>
              <a:rPr lang="ru-RU" sz="2400" b="1" smtClean="0">
                <a:latin typeface="Arial" charset="0"/>
              </a:rPr>
              <a:t> ИЛИ</a:t>
            </a:r>
            <a:r>
              <a:rPr lang="en-US" sz="2400" b="1" smtClean="0">
                <a:latin typeface="Arial" charset="0"/>
              </a:rPr>
              <a:t>…</a:t>
            </a:r>
          </a:p>
          <a:p>
            <a:pPr>
              <a:lnSpc>
                <a:spcPct val="80000"/>
              </a:lnSpc>
            </a:pPr>
            <a:endParaRPr lang="en-US" sz="2400" b="1" smtClean="0">
              <a:latin typeface="Arial" charset="0"/>
            </a:endParaRPr>
          </a:p>
          <a:p>
            <a:pPr marL="742950" lvl="1" indent="-285750">
              <a:lnSpc>
                <a:spcPct val="80000"/>
              </a:lnSpc>
              <a:buFont typeface="Verdana" pitchFamily="34" charset="0"/>
              <a:buNone/>
            </a:pPr>
            <a:r>
              <a:rPr lang="en-US" sz="2400" b="1" smtClean="0">
                <a:latin typeface="Arial" charset="0"/>
              </a:rPr>
              <a:t>			</a:t>
            </a:r>
            <a:r>
              <a:rPr lang="ru-RU" sz="2400" b="1" smtClean="0">
                <a:latin typeface="Arial" charset="0"/>
              </a:rPr>
              <a:t>Заключение</a:t>
            </a:r>
            <a:br>
              <a:rPr lang="ru-RU" sz="2400" b="1" smtClean="0">
                <a:latin typeface="Arial" charset="0"/>
              </a:rPr>
            </a:br>
            <a:r>
              <a:rPr lang="ru-RU" sz="2400" b="1" smtClean="0">
                <a:latin typeface="Arial" charset="0"/>
              </a:rPr>
              <a:t/>
            </a:r>
            <a:br>
              <a:rPr lang="ru-RU" sz="2400" b="1" smtClean="0">
                <a:latin typeface="Arial" charset="0"/>
              </a:rPr>
            </a:br>
            <a:r>
              <a:rPr lang="ru-RU" sz="2400" b="1" smtClean="0">
                <a:latin typeface="Arial" charset="0"/>
              </a:rPr>
              <a:t>	</a:t>
            </a:r>
            <a:r>
              <a:rPr lang="en-US" sz="2400" b="1" smtClean="0">
                <a:latin typeface="Arial" charset="0"/>
              </a:rPr>
              <a:t>That’s all that I wanted to say</a:t>
            </a:r>
            <a:r>
              <a:rPr lang="ru-RU" sz="2400" b="1" smtClean="0">
                <a:latin typeface="Arial" charset="0"/>
              </a:rPr>
              <a:t>.                      ИЛИ</a:t>
            </a:r>
            <a:endParaRPr lang="en-US" sz="2400" b="1" smtClean="0">
              <a:latin typeface="Arial" charset="0"/>
            </a:endParaRPr>
          </a:p>
          <a:p>
            <a:pPr>
              <a:lnSpc>
                <a:spcPct val="80000"/>
              </a:lnSpc>
              <a:buFont typeface="Wingdings 3" pitchFamily="18" charset="2"/>
              <a:buNone/>
            </a:pPr>
            <a:r>
              <a:rPr lang="ru-RU" sz="2400" b="1" smtClean="0">
                <a:latin typeface="Arial" charset="0"/>
              </a:rPr>
              <a:t>	     	</a:t>
            </a:r>
            <a:r>
              <a:rPr lang="en-US" sz="2400" b="1" smtClean="0">
                <a:latin typeface="Arial" charset="0"/>
              </a:rPr>
              <a:t>Music will never die</a:t>
            </a:r>
            <a:r>
              <a:rPr lang="ru-RU" sz="2400" b="1" smtClean="0">
                <a:latin typeface="Arial" charset="0"/>
              </a:rPr>
              <a:t>.			      ИЛИ             	</a:t>
            </a:r>
            <a:r>
              <a:rPr lang="en-US" sz="2400" b="1" smtClean="0">
                <a:latin typeface="Arial" charset="0"/>
              </a:rPr>
              <a:t>Music makes our life richer</a:t>
            </a:r>
            <a:r>
              <a:rPr lang="ru-RU" sz="1800" smtClean="0">
                <a:latin typeface="Arial" charset="0"/>
              </a:rPr>
              <a:t>.</a:t>
            </a:r>
            <a:r>
              <a:rPr lang="en-US" sz="1800" smtClean="0">
                <a:latin typeface="Arial" charset="0"/>
              </a:rPr>
              <a:t>                          </a:t>
            </a:r>
            <a:r>
              <a:rPr lang="ru-RU" sz="2400" b="1" smtClean="0">
                <a:latin typeface="Arial" charset="0"/>
              </a:rPr>
              <a:t>ИЛИ</a:t>
            </a:r>
            <a:r>
              <a:rPr lang="en-US" sz="2400" b="1" smtClean="0">
                <a:latin typeface="Arial" charset="0"/>
              </a:rPr>
              <a:t>…</a:t>
            </a:r>
            <a:endParaRPr lang="ru-RU" sz="2400" b="1" smtClean="0">
              <a:latin typeface="Arial" charset="0"/>
            </a:endParaRPr>
          </a:p>
        </p:txBody>
      </p:sp>
      <p:sp>
        <p:nvSpPr>
          <p:cNvPr id="35843" name="Rectangle 4"/>
          <p:cNvSpPr>
            <a:spLocks noChangeArrowheads="1"/>
          </p:cNvSpPr>
          <p:nvPr/>
        </p:nvSpPr>
        <p:spPr bwMode="auto">
          <a:xfrm>
            <a:off x="2286000" y="1873250"/>
            <a:ext cx="4572000" cy="366713"/>
          </a:xfrm>
          <a:prstGeom prst="rect">
            <a:avLst/>
          </a:prstGeom>
          <a:noFill/>
          <a:ln w="9525">
            <a:noFill/>
            <a:miter lim="800000"/>
            <a:headEnd/>
            <a:tailEnd/>
          </a:ln>
        </p:spPr>
        <p:txBody>
          <a:bodyPr>
            <a:spAutoFit/>
          </a:bodyPr>
          <a:lstStyle/>
          <a:p>
            <a:endParaRPr lang="ru-RU" altLang="en-US" b="1"/>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p:nvPr>
        </p:nvSpPr>
        <p:spPr bwMode="auto">
          <a:xfrm>
            <a:off x="488950" y="266700"/>
            <a:ext cx="8229600" cy="1143000"/>
          </a:xfrm>
        </p:spPr>
        <p:txBody>
          <a:bodyPr wrap="square" lIns="91440" tIns="45720" rIns="91440" bIns="45720" numCol="1" anchorCtr="0" compatLnSpc="1">
            <a:prstTxWarp prst="textNoShape">
              <a:avLst/>
            </a:prstTxWarp>
          </a:bodyPr>
          <a:lstStyle/>
          <a:p>
            <a:pPr>
              <a:defRPr/>
            </a:pPr>
            <a:r>
              <a:rPr lang="en-US" smtClean="0">
                <a:effectLst/>
              </a:rPr>
              <a:t>A SAMPLE ANSWER</a:t>
            </a:r>
            <a:endParaRPr lang="ru-RU" smtClean="0">
              <a:effectLst/>
            </a:endParaRPr>
          </a:p>
        </p:txBody>
      </p:sp>
      <p:sp>
        <p:nvSpPr>
          <p:cNvPr id="36866" name="Rectangle 3"/>
          <p:cNvSpPr>
            <a:spLocks noGrp="1"/>
          </p:cNvSpPr>
          <p:nvPr>
            <p:ph type="body" idx="1"/>
          </p:nvPr>
        </p:nvSpPr>
        <p:spPr>
          <a:xfrm>
            <a:off x="468313" y="1484313"/>
            <a:ext cx="8229600" cy="4525962"/>
          </a:xfrm>
        </p:spPr>
        <p:txBody>
          <a:bodyPr/>
          <a:lstStyle/>
          <a:p>
            <a:r>
              <a:rPr lang="en-US" smtClean="0">
                <a:latin typeface="Arial" charset="0"/>
              </a:rPr>
              <a:t>TASK 3	Page 56, exercise 2</a:t>
            </a:r>
          </a:p>
          <a:p>
            <a:pPr>
              <a:buFont typeface="Wingdings 3" pitchFamily="18" charset="2"/>
              <a:buNone/>
            </a:pPr>
            <a:r>
              <a:rPr lang="en-US" sz="2800" smtClean="0"/>
              <a:t>From Macmillan </a:t>
            </a:r>
            <a:r>
              <a:rPr lang="ru-RU" sz="2400" b="1" smtClean="0">
                <a:hlinkClick r:id="rId2"/>
              </a:rPr>
              <a:t>«ОГЭ по английскому языку: практическая подготовка»</a:t>
            </a:r>
            <a:r>
              <a:rPr lang="ru-RU" sz="2400" b="1" smtClean="0"/>
              <a:t>.</a:t>
            </a:r>
            <a:endParaRPr lang="en-US" smtClean="0">
              <a:latin typeface="Arial" charset="0"/>
            </a:endParaRPr>
          </a:p>
          <a:p>
            <a:endParaRPr lang="ru-RU" smtClean="0">
              <a:latin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Объект 1"/>
          <p:cNvSpPr>
            <a:spLocks noGrp="1"/>
          </p:cNvSpPr>
          <p:nvPr>
            <p:ph idx="4294967295"/>
          </p:nvPr>
        </p:nvSpPr>
        <p:spPr>
          <a:xfrm>
            <a:off x="395288" y="2060575"/>
            <a:ext cx="8229600" cy="3673475"/>
          </a:xfrm>
        </p:spPr>
        <p:txBody>
          <a:bodyPr/>
          <a:lstStyle/>
          <a:p>
            <a:pPr eaLnBrk="1" hangingPunct="1"/>
            <a:r>
              <a:rPr lang="ru-RU" altLang="en-US" sz="2000" b="1" smtClean="0"/>
              <a:t>ПОМНИТЬ НАИЗУСТЬ ВАРИАНТЫ ВСТУПЛЕНИЯ И ЗАК</a:t>
            </a:r>
            <a:r>
              <a:rPr lang="en-US" altLang="en-US" sz="2000" b="1" smtClean="0"/>
              <a:t>Л</a:t>
            </a:r>
            <a:r>
              <a:rPr lang="ru-RU" altLang="en-US" sz="2000" b="1" smtClean="0"/>
              <a:t>ЮЧЕНИЯ</a:t>
            </a:r>
          </a:p>
          <a:p>
            <a:pPr eaLnBrk="1" hangingPunct="1"/>
            <a:r>
              <a:rPr lang="ru-RU" altLang="en-US" sz="2000" b="1" smtClean="0"/>
              <a:t>НАУЧИТЬСЯ</a:t>
            </a:r>
            <a:r>
              <a:rPr lang="en-US" altLang="en-US" sz="2000" b="1" smtClean="0"/>
              <a:t> С</a:t>
            </a:r>
            <a:r>
              <a:rPr lang="ru-RU" altLang="en-US" sz="2000" b="1" smtClean="0"/>
              <a:t>ЛЕДИТЬ ЗА ВРЕМЕНЕМ И ПРАВИЛЬНО РАСПРЕДЕЛЯТЬ ЕГО ПРИ ГОВОРЕНИИ</a:t>
            </a:r>
            <a:endParaRPr lang="en-US" altLang="en-US" sz="2000" b="1" smtClean="0"/>
          </a:p>
          <a:p>
            <a:pPr eaLnBrk="1" hangingPunct="1"/>
            <a:r>
              <a:rPr lang="ru-RU" altLang="en-US" sz="2000" b="1" smtClean="0"/>
              <a:t>САМОЕ СЛОЖНО</a:t>
            </a:r>
            <a:r>
              <a:rPr lang="en-US" altLang="en-US" sz="2000" b="1" smtClean="0"/>
              <a:t>Е</a:t>
            </a:r>
            <a:r>
              <a:rPr lang="ru-RU" altLang="en-US" sz="2000" b="1" smtClean="0"/>
              <a:t> – НАУЧИТЬ МЫСЛИТЬ: ВЫСКАЗЫВАНИЕ ДОЛЖНО БЫТЬ РАЗВЁРНУТЫМ.</a:t>
            </a:r>
            <a:r>
              <a:rPr lang="en-US" altLang="en-US" sz="2000" b="1" smtClean="0"/>
              <a:t> </a:t>
            </a:r>
            <a:r>
              <a:rPr lang="ru-RU" altLang="en-US" sz="2000" b="1" smtClean="0"/>
              <a:t>НЕ МЕН</a:t>
            </a:r>
            <a:r>
              <a:rPr lang="en-US" altLang="en-US" sz="2000" b="1" smtClean="0"/>
              <a:t>Е</a:t>
            </a:r>
            <a:r>
              <a:rPr lang="ru-RU" altLang="en-US" sz="2000" b="1" smtClean="0"/>
              <a:t>Е </a:t>
            </a:r>
            <a:r>
              <a:rPr lang="en-US" altLang="en-US" sz="2000" b="1" smtClean="0"/>
              <a:t>2-</a:t>
            </a:r>
            <a:r>
              <a:rPr lang="ru-RU" altLang="en-US" sz="2000" b="1" smtClean="0"/>
              <a:t>4 ПРЕДЛОЖЕНИ</a:t>
            </a:r>
            <a:r>
              <a:rPr lang="en-US" altLang="en-US" sz="2000" b="1" smtClean="0"/>
              <a:t>Й</a:t>
            </a:r>
            <a:r>
              <a:rPr lang="ru-RU" altLang="en-US" sz="2000" b="1" smtClean="0"/>
              <a:t> </a:t>
            </a:r>
            <a:r>
              <a:rPr lang="en-US" altLang="en-US" sz="2000" b="1" smtClean="0"/>
              <a:t>П</a:t>
            </a:r>
            <a:r>
              <a:rPr lang="ru-RU" altLang="en-US" sz="2000" b="1" smtClean="0"/>
              <a:t>О КАЖДОМУ АСПЕКТУ</a:t>
            </a:r>
          </a:p>
          <a:p>
            <a:pPr eaLnBrk="1" hangingPunct="1"/>
            <a:r>
              <a:rPr lang="ru-RU" altLang="en-US" sz="2000" b="1" smtClean="0"/>
              <a:t>ВЫСКАЗАТЬ </a:t>
            </a:r>
            <a:r>
              <a:rPr lang="en-US" altLang="en-US" sz="2000" b="1" smtClean="0"/>
              <a:t>О</a:t>
            </a:r>
            <a:r>
              <a:rPr lang="ru-RU" altLang="en-US" sz="2000" b="1" smtClean="0"/>
              <a:t>ДНУ И ТУ</a:t>
            </a:r>
            <a:r>
              <a:rPr lang="en-US" altLang="en-US" sz="2000" b="1" smtClean="0"/>
              <a:t> </a:t>
            </a:r>
            <a:r>
              <a:rPr lang="ru-RU" altLang="en-US" sz="2000" b="1" smtClean="0"/>
              <a:t>Ж</a:t>
            </a:r>
            <a:r>
              <a:rPr lang="en-US" altLang="en-US" sz="2000" b="1" smtClean="0"/>
              <a:t>Е</a:t>
            </a:r>
            <a:r>
              <a:rPr lang="ru-RU" altLang="en-US" sz="2000" b="1" smtClean="0"/>
              <a:t> МЫСЛЬ РАЗЛИЧНЫМИ СПОСОБАМИ</a:t>
            </a:r>
            <a:r>
              <a:rPr lang="en-US" altLang="en-US" sz="2000" b="1" smtClean="0"/>
              <a:t>:</a:t>
            </a:r>
            <a:r>
              <a:rPr lang="ru-RU" altLang="en-US" sz="2000" b="1" smtClean="0"/>
              <a:t> РАЗЛИЧНЫМИ ЛЕКСИКО-ГРАММАТИЧЕСКИМИ КОНСТРУКЦИЯМИ</a:t>
            </a:r>
          </a:p>
        </p:txBody>
      </p:sp>
      <p:sp>
        <p:nvSpPr>
          <p:cNvPr id="4" name="TextBox 3"/>
          <p:cNvSpPr txBox="1"/>
          <p:nvPr/>
        </p:nvSpPr>
        <p:spPr>
          <a:xfrm>
            <a:off x="539750" y="1557338"/>
            <a:ext cx="8135938" cy="368300"/>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fontAlgn="auto">
              <a:spcBef>
                <a:spcPts val="0"/>
              </a:spcBef>
              <a:spcAft>
                <a:spcPts val="0"/>
              </a:spcAft>
              <a:defRPr/>
            </a:pPr>
            <a:r>
              <a:rPr lang="ru-RU" dirty="0"/>
              <a:t>СЛОЖНОСТИ И СПОСОБЫ УСТРАНЕНИЯ - ЧЕМУ И КАК УЧИТЬ? </a:t>
            </a:r>
          </a:p>
        </p:txBody>
      </p:sp>
      <p:sp>
        <p:nvSpPr>
          <p:cNvPr id="37891" name="Text Box 4"/>
          <p:cNvSpPr txBox="1">
            <a:spLocks noChangeArrowheads="1"/>
          </p:cNvSpPr>
          <p:nvPr/>
        </p:nvSpPr>
        <p:spPr bwMode="auto">
          <a:xfrm>
            <a:off x="11113" y="404813"/>
            <a:ext cx="9169400" cy="946150"/>
          </a:xfrm>
          <a:prstGeom prst="rect">
            <a:avLst/>
          </a:prstGeom>
          <a:noFill/>
          <a:ln w="9525">
            <a:noFill/>
            <a:miter lim="800000"/>
            <a:headEnd/>
            <a:tailEnd/>
          </a:ln>
        </p:spPr>
        <p:txBody>
          <a:bodyPr wrap="none">
            <a:spAutoFit/>
          </a:bodyPr>
          <a:lstStyle/>
          <a:p>
            <a:pPr algn="ctr"/>
            <a:r>
              <a:rPr lang="ru-RU" sz="2800" b="1">
                <a:solidFill>
                  <a:srgbClr val="666699"/>
                </a:solidFill>
              </a:rPr>
              <a:t>ЧЕМУ В ПЕРВУЮ ОЧЕРЕДЬ УЧИТЬ В </a:t>
            </a:r>
          </a:p>
          <a:p>
            <a:pPr algn="ctr"/>
            <a:r>
              <a:rPr lang="ru-RU" sz="2800" b="1">
                <a:solidFill>
                  <a:srgbClr val="666699"/>
                </a:solidFill>
              </a:rPr>
              <a:t>ЗАДАНИИ </a:t>
            </a:r>
            <a:r>
              <a:rPr lang="en-US" sz="2800" b="1">
                <a:solidFill>
                  <a:srgbClr val="666699"/>
                </a:solidFill>
              </a:rPr>
              <a:t>3</a:t>
            </a:r>
            <a:r>
              <a:rPr lang="ru-RU" sz="2800" b="1">
                <a:solidFill>
                  <a:srgbClr val="666699"/>
                </a:solidFill>
              </a:rPr>
              <a:t> МОНОЛОГИЧЕСКОЕ ВЫСКАЗЫВАНИЕ</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Объект 1"/>
          <p:cNvSpPr>
            <a:spLocks noGrp="1"/>
          </p:cNvSpPr>
          <p:nvPr>
            <p:ph idx="1"/>
          </p:nvPr>
        </p:nvSpPr>
        <p:spPr>
          <a:xfrm>
            <a:off x="457200" y="1268413"/>
            <a:ext cx="8229600" cy="4608512"/>
          </a:xfrm>
        </p:spPr>
        <p:txBody>
          <a:bodyPr/>
          <a:lstStyle/>
          <a:p>
            <a:pPr eaLnBrk="1" hangingPunct="1"/>
            <a:r>
              <a:rPr lang="ru-RU" altLang="en-US" sz="1800" b="1" smtClean="0"/>
              <a:t>УСТРАИВАЕМ МОЗГОВОЙ ШТУРМ: ВЫЯВЛЯЕМ ВСЕ ВОЗ</a:t>
            </a:r>
            <a:r>
              <a:rPr lang="en-US" altLang="en-US" sz="1800" b="1" smtClean="0"/>
              <a:t>М</a:t>
            </a:r>
            <a:r>
              <a:rPr lang="ru-RU" altLang="en-US" sz="1800" b="1" smtClean="0"/>
              <a:t>ОЖНЫЕ ИДЕИ </a:t>
            </a:r>
            <a:r>
              <a:rPr lang="en-US" altLang="en-US" sz="1800" b="1" smtClean="0"/>
              <a:t>П</a:t>
            </a:r>
            <a:r>
              <a:rPr lang="ru-RU" altLang="en-US" sz="1800" b="1" smtClean="0"/>
              <a:t>О 3 ПУНКТАМ ЗАДАНИЯ</a:t>
            </a:r>
          </a:p>
          <a:p>
            <a:pPr eaLnBrk="1" hangingPunct="1"/>
            <a:r>
              <a:rPr lang="en-US" altLang="en-US" sz="1800" b="1" smtClean="0"/>
              <a:t>О</a:t>
            </a:r>
            <a:r>
              <a:rPr lang="ru-RU" altLang="en-US" sz="1800" b="1" smtClean="0"/>
              <a:t>ТБИРАЕМ ЛУЧШИЕ</a:t>
            </a:r>
          </a:p>
          <a:p>
            <a:pPr eaLnBrk="1" hangingPunct="1"/>
            <a:r>
              <a:rPr lang="ru-RU" altLang="en-US" sz="1800" b="1" smtClean="0"/>
              <a:t>ПИШЕМ </a:t>
            </a:r>
            <a:r>
              <a:rPr lang="ru-RU" altLang="en-US" sz="1800" b="1" smtClean="0">
                <a:latin typeface="Arial" charset="0"/>
              </a:rPr>
              <a:t>ВМЕСТЕ </a:t>
            </a:r>
            <a:r>
              <a:rPr lang="ru-RU" altLang="en-US" sz="1800" b="1" smtClean="0"/>
              <a:t>ИДЕАЛЬНЫЙ ВАРИАНТ ОПИСАНИЯ – 3 АБЗАЦА</a:t>
            </a:r>
          </a:p>
          <a:p>
            <a:pPr eaLnBrk="1" hangingPunct="1"/>
            <a:r>
              <a:rPr lang="ru-RU" altLang="en-US" sz="1800" b="1" smtClean="0"/>
              <a:t>УЧИМ НАИЗУСТЬ, В ПАРАХ РАССКАЗЫВАЕМ, ДОБИВАЯСЬ СКОРОСТИ И КАЧЕСТВА </a:t>
            </a:r>
          </a:p>
          <a:p>
            <a:pPr eaLnBrk="1" hangingPunct="1"/>
            <a:r>
              <a:rPr lang="ru-RU" altLang="en-US" sz="1800" b="1" smtClean="0"/>
              <a:t>СЛЕДИМ ЗА ВРЕМЕНЕМ</a:t>
            </a:r>
          </a:p>
          <a:p>
            <a:pPr eaLnBrk="1" hangingPunct="1"/>
            <a:r>
              <a:rPr lang="ru-RU" altLang="en-US" sz="1800" b="1" smtClean="0"/>
              <a:t>ЗАПИСЫВАЕМ НА ДИКТОФОН</a:t>
            </a:r>
          </a:p>
          <a:p>
            <a:pPr eaLnBrk="1" hangingPunct="1"/>
            <a:r>
              <a:rPr lang="ru-RU" altLang="en-US" sz="1800" b="1" smtClean="0"/>
              <a:t>СЛУШАЕМ, АНАЛИЗИРУЕМ</a:t>
            </a:r>
            <a:r>
              <a:rPr lang="ru-RU" altLang="en-US" sz="1800" b="1" smtClean="0">
                <a:latin typeface="Arial" charset="0"/>
              </a:rPr>
              <a:t>, ОЦЕНИВАЕМ ДРУ</a:t>
            </a:r>
            <a:r>
              <a:rPr lang="en-US" altLang="en-US" sz="1800" b="1" smtClean="0">
                <a:latin typeface="Arial" charset="0"/>
              </a:rPr>
              <a:t>Г</a:t>
            </a:r>
            <a:r>
              <a:rPr lang="ru-RU" altLang="en-US" sz="1800" b="1" smtClean="0">
                <a:latin typeface="Arial" charset="0"/>
              </a:rPr>
              <a:t> ДРУГА ПО КРИТЕРИЯМ</a:t>
            </a:r>
          </a:p>
          <a:p>
            <a:pPr eaLnBrk="1" hangingPunct="1"/>
            <a:r>
              <a:rPr lang="ru-RU" altLang="en-US" sz="1800" b="1" smtClean="0"/>
              <a:t>ПОВТОРЯЕМ ВЕСЬ ПРОЦЕСС  НА ДРУГИХ </a:t>
            </a:r>
            <a:r>
              <a:rPr lang="en-US" altLang="en-US" sz="1800" b="1" smtClean="0"/>
              <a:t>Т</a:t>
            </a:r>
            <a:r>
              <a:rPr lang="ru-RU" altLang="en-US" sz="1800" b="1" smtClean="0"/>
              <a:t>ЕМАХ ДО ПОЯВЛЕНИЯ КАЧЕСТВА ОТВЕТА У ВСЕХ ОБУЧАЮЩИ</a:t>
            </a:r>
            <a:r>
              <a:rPr lang="en-US" altLang="en-US" sz="1800" b="1" smtClean="0"/>
              <a:t>Х</a:t>
            </a:r>
            <a:r>
              <a:rPr lang="ru-RU" altLang="en-US" sz="1800" b="1" smtClean="0"/>
              <a:t>СЯ</a:t>
            </a:r>
          </a:p>
          <a:p>
            <a:pPr eaLnBrk="1" hangingPunct="1"/>
            <a:r>
              <a:rPr lang="ru-RU" altLang="en-US" sz="1800" b="1" smtClean="0"/>
              <a:t>УЧИМ РАЗЛИЧНЫЕ КЛИШЕ НАИЗУСТЬ</a:t>
            </a:r>
            <a:endParaRPr lang="en-US" altLang="en-US" sz="1800" b="1" smtClean="0"/>
          </a:p>
          <a:p>
            <a:pPr eaLnBrk="1" hangingPunct="1"/>
            <a:r>
              <a:rPr lang="ru-RU" altLang="en-US" sz="1800" b="1" smtClean="0">
                <a:latin typeface="Arial" charset="0"/>
              </a:rPr>
              <a:t>ВЫХОДИМ </a:t>
            </a:r>
            <a:r>
              <a:rPr lang="en-US" altLang="en-US" sz="1800" b="1" smtClean="0">
                <a:latin typeface="Arial" charset="0"/>
              </a:rPr>
              <a:t>Н</a:t>
            </a:r>
            <a:r>
              <a:rPr lang="ru-RU" altLang="en-US" sz="1800" b="1" smtClean="0">
                <a:latin typeface="Arial" charset="0"/>
              </a:rPr>
              <a:t>А СВОБОДНОЕ ГОВОРЕНИЕ</a:t>
            </a:r>
          </a:p>
        </p:txBody>
      </p:sp>
      <p:sp>
        <p:nvSpPr>
          <p:cNvPr id="4" name="TextBox 3"/>
          <p:cNvSpPr txBox="1"/>
          <p:nvPr/>
        </p:nvSpPr>
        <p:spPr>
          <a:xfrm>
            <a:off x="539750" y="404813"/>
            <a:ext cx="8135938" cy="696912"/>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fontAlgn="auto">
              <a:spcBef>
                <a:spcPts val="0"/>
              </a:spcBef>
              <a:spcAft>
                <a:spcPts val="0"/>
              </a:spcAft>
              <a:defRPr/>
            </a:pPr>
            <a:r>
              <a:rPr lang="ru-RU" dirty="0"/>
              <a:t>ТЕХНОЛОГИЯ ОБУЧЕНИЯ, ДАЮЩАЯ СТОПРОЦЕНТНО ХОРОШИЙ РЕЗУЛЬТАТ</a:t>
            </a:r>
          </a:p>
        </p:txBody>
      </p:sp>
      <p:sp>
        <p:nvSpPr>
          <p:cNvPr id="38915" name="TextBox 4"/>
          <p:cNvSpPr txBox="1">
            <a:spLocks noChangeArrowheads="1"/>
          </p:cNvSpPr>
          <p:nvPr/>
        </p:nvSpPr>
        <p:spPr bwMode="auto">
          <a:xfrm>
            <a:off x="5003800" y="5661025"/>
            <a:ext cx="3751263" cy="1004888"/>
          </a:xfrm>
          <a:prstGeom prst="rect">
            <a:avLst/>
          </a:prstGeom>
          <a:noFill/>
          <a:ln w="9525">
            <a:noFill/>
            <a:miter lim="800000"/>
            <a:headEnd/>
            <a:tailEnd/>
          </a:ln>
        </p:spPr>
        <p:txBody>
          <a:bodyPr>
            <a:spAutoFit/>
          </a:bodyPr>
          <a:lstStyle/>
          <a:p>
            <a:r>
              <a:rPr lang="ru-RU" altLang="en-US" sz="1200">
                <a:latin typeface="Lucida Sans Unicode" pitchFamily="34" charset="0"/>
              </a:rPr>
              <a:t>РЕЗУЛЬТАТЫ </a:t>
            </a:r>
            <a:r>
              <a:rPr lang="en-US" altLang="en-US" sz="1200"/>
              <a:t>5</a:t>
            </a:r>
            <a:r>
              <a:rPr lang="ru-RU" altLang="en-US" sz="1200"/>
              <a:t>77 ШКОЛ</a:t>
            </a:r>
            <a:r>
              <a:rPr lang="en-US" altLang="en-US" sz="1200"/>
              <a:t>Ы</a:t>
            </a:r>
            <a:r>
              <a:rPr lang="ru-RU" altLang="en-US" sz="1200"/>
              <a:t> ПО </a:t>
            </a:r>
            <a:r>
              <a:rPr lang="en-US" altLang="en-US" sz="1200"/>
              <a:t>Е</a:t>
            </a:r>
            <a:r>
              <a:rPr lang="ru-RU" altLang="en-US" sz="1200"/>
              <a:t>ГЭ 2017ГОДА</a:t>
            </a:r>
            <a:r>
              <a:rPr lang="ru-RU" altLang="en-US" sz="1200">
                <a:latin typeface="Lucida Sans Unicode" pitchFamily="34" charset="0"/>
              </a:rPr>
              <a:t> </a:t>
            </a:r>
          </a:p>
          <a:p>
            <a:endParaRPr lang="ru-RU" altLang="en-US" sz="1200">
              <a:latin typeface="Lucida Sans Unicode" pitchFamily="34" charset="0"/>
            </a:endParaRPr>
          </a:p>
          <a:p>
            <a:r>
              <a:rPr lang="en-US" altLang="en-US" sz="1200"/>
              <a:t>С</a:t>
            </a:r>
            <a:r>
              <a:rPr lang="ru-RU" altLang="en-US" sz="1200"/>
              <a:t>РЕДН</a:t>
            </a:r>
            <a:r>
              <a:rPr lang="ru-RU" altLang="en-US" sz="1200">
                <a:latin typeface="Lucida Sans Unicode" pitchFamily="34" charset="0"/>
              </a:rPr>
              <a:t>И</a:t>
            </a:r>
            <a:r>
              <a:rPr lang="en-US" altLang="en-US" sz="1200"/>
              <a:t>Й</a:t>
            </a:r>
            <a:r>
              <a:rPr lang="ru-RU" altLang="en-US" sz="1200">
                <a:latin typeface="Lucida Sans Unicode" pitchFamily="34" charset="0"/>
              </a:rPr>
              <a:t> </a:t>
            </a:r>
            <a:r>
              <a:rPr lang="en-US" altLang="en-US" sz="1200"/>
              <a:t>Б</a:t>
            </a:r>
            <a:r>
              <a:rPr lang="ru-RU" altLang="en-US" sz="1200"/>
              <a:t>АЛЛ</a:t>
            </a:r>
            <a:r>
              <a:rPr lang="ru-RU" altLang="en-US" sz="1200">
                <a:latin typeface="Lucida Sans Unicode" pitchFamily="34" charset="0"/>
              </a:rPr>
              <a:t> – </a:t>
            </a:r>
            <a:r>
              <a:rPr lang="en-US" altLang="en-US" sz="1200"/>
              <a:t>8</a:t>
            </a:r>
            <a:r>
              <a:rPr lang="ru-RU" altLang="en-US" sz="1200"/>
              <a:t>6</a:t>
            </a:r>
            <a:r>
              <a:rPr lang="ru-RU" altLang="en-US" sz="1200">
                <a:latin typeface="Lucida Sans Unicode" pitchFamily="34" charset="0"/>
              </a:rPr>
              <a:t> ПРОЦЕНТО</a:t>
            </a:r>
            <a:r>
              <a:rPr lang="ru-RU" altLang="en-US" sz="1200"/>
              <a:t>В</a:t>
            </a:r>
          </a:p>
          <a:p>
            <a:endParaRPr lang="en-US" altLang="en-US" sz="1200"/>
          </a:p>
          <a:p>
            <a:r>
              <a:rPr lang="ru-RU" altLang="en-US" sz="1200"/>
              <a:t>СДАВАЛИ </a:t>
            </a:r>
            <a:r>
              <a:rPr lang="en-US" altLang="en-US" sz="1200"/>
              <a:t>7</a:t>
            </a:r>
            <a:r>
              <a:rPr lang="ru-RU" altLang="en-US" sz="1200"/>
              <a:t>0 ПРОЦЕНТОВ УЧАЩИХСЯ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p:cNvSpPr>
          <p:nvPr>
            <p:ph type="title"/>
          </p:nvPr>
        </p:nvSpPr>
        <p:spPr bwMode="auto"/>
        <p:txBody>
          <a:bodyPr wrap="square" lIns="91440" tIns="45720" rIns="91440" bIns="45720" numCol="1" anchorCtr="0" compatLnSpc="1">
            <a:prstTxWarp prst="textNoShape">
              <a:avLst/>
            </a:prstTxWarp>
          </a:bodyPr>
          <a:lstStyle/>
          <a:p>
            <a:pPr>
              <a:defRPr/>
            </a:pPr>
            <a:r>
              <a:rPr lang="ru-RU" sz="3700" smtClean="0">
                <a:effectLst/>
              </a:rPr>
              <a:t>ОГЭ. УСТНАЯ ЧАСТЬ.</a:t>
            </a:r>
            <a:br>
              <a:rPr lang="ru-RU" sz="3700" smtClean="0">
                <a:effectLst/>
              </a:rPr>
            </a:br>
            <a:r>
              <a:rPr lang="ru-RU" sz="3700" smtClean="0">
                <a:effectLst/>
              </a:rPr>
              <a:t>КРИТЕРИИ ОЦЕНИВАНИЯ ВКРАТЦЕ</a:t>
            </a:r>
          </a:p>
        </p:txBody>
      </p:sp>
      <p:sp>
        <p:nvSpPr>
          <p:cNvPr id="39938" name="Rectangle 3"/>
          <p:cNvSpPr>
            <a:spLocks noGrp="1"/>
          </p:cNvSpPr>
          <p:nvPr>
            <p:ph type="body" idx="1"/>
          </p:nvPr>
        </p:nvSpPr>
        <p:spPr/>
        <p:txBody>
          <a:bodyPr/>
          <a:lstStyle/>
          <a:p>
            <a:pPr>
              <a:lnSpc>
                <a:spcPct val="90000"/>
              </a:lnSpc>
            </a:pPr>
            <a:r>
              <a:rPr lang="ru-RU" b="1" smtClean="0"/>
              <a:t>1 задание ЧТЕНИЕ ТЕКСТА 2 балла</a:t>
            </a:r>
          </a:p>
          <a:p>
            <a:pPr>
              <a:lnSpc>
                <a:spcPct val="90000"/>
              </a:lnSpc>
              <a:buFont typeface="Wingdings 3" pitchFamily="18" charset="2"/>
              <a:buNone/>
            </a:pPr>
            <a:endParaRPr lang="ru-RU" smtClean="0"/>
          </a:p>
          <a:p>
            <a:pPr>
              <a:lnSpc>
                <a:spcPct val="90000"/>
              </a:lnSpc>
            </a:pPr>
            <a:r>
              <a:rPr lang="ru-RU" b="1" smtClean="0"/>
              <a:t>2 балла     0- 5 фонетических ошибок </a:t>
            </a:r>
          </a:p>
          <a:p>
            <a:pPr>
              <a:lnSpc>
                <a:spcPct val="90000"/>
              </a:lnSpc>
            </a:pPr>
            <a:r>
              <a:rPr lang="ru-RU" b="1" smtClean="0"/>
              <a:t>  (1/2 искажающие смысл в их числе)</a:t>
            </a:r>
          </a:p>
          <a:p>
            <a:pPr>
              <a:lnSpc>
                <a:spcPct val="90000"/>
              </a:lnSpc>
              <a:buFont typeface="Wingdings 3" pitchFamily="18" charset="2"/>
              <a:buNone/>
            </a:pPr>
            <a:endParaRPr lang="ru-RU" b="1" smtClean="0"/>
          </a:p>
          <a:p>
            <a:pPr>
              <a:lnSpc>
                <a:spcPct val="90000"/>
              </a:lnSpc>
            </a:pPr>
            <a:r>
              <a:rPr lang="ru-RU" b="1" smtClean="0"/>
              <a:t>1 балл   </a:t>
            </a:r>
            <a:r>
              <a:rPr lang="en-US" b="1" smtClean="0"/>
              <a:t> </a:t>
            </a:r>
            <a:r>
              <a:rPr lang="ru-RU" b="1" smtClean="0"/>
              <a:t>  </a:t>
            </a:r>
            <a:r>
              <a:rPr lang="en-US" b="1" smtClean="0"/>
              <a:t> 6 - </a:t>
            </a:r>
            <a:r>
              <a:rPr lang="ru-RU" b="1" smtClean="0"/>
              <a:t>7 фонетических ошибок </a:t>
            </a:r>
          </a:p>
          <a:p>
            <a:pPr>
              <a:lnSpc>
                <a:spcPct val="90000"/>
              </a:lnSpc>
            </a:pPr>
            <a:r>
              <a:rPr lang="ru-RU" b="1" smtClean="0"/>
              <a:t>  ( 3 искажающие смысл в их числе)</a:t>
            </a:r>
          </a:p>
          <a:p>
            <a:pPr>
              <a:lnSpc>
                <a:spcPct val="90000"/>
              </a:lnSpc>
              <a:buFont typeface="Wingdings 3" pitchFamily="18" charset="2"/>
              <a:buNone/>
            </a:pPr>
            <a:endParaRPr lang="ru-RU" b="1" smtClean="0"/>
          </a:p>
          <a:p>
            <a:pPr>
              <a:lnSpc>
                <a:spcPct val="90000"/>
              </a:lnSpc>
            </a:pPr>
            <a:r>
              <a:rPr lang="ru-RU" b="1" smtClean="0"/>
              <a:t>0 баллов - 8 фонетических ошибок </a:t>
            </a:r>
          </a:p>
          <a:p>
            <a:pPr>
              <a:lnSpc>
                <a:spcPct val="90000"/>
              </a:lnSpc>
            </a:pPr>
            <a:r>
              <a:rPr lang="ru-RU" b="1" smtClean="0"/>
              <a:t>  ИЛИ 4 искажающие смысл</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p:cNvSpPr>
          <p:nvPr>
            <p:ph type="title"/>
          </p:nvPr>
        </p:nvSpPr>
        <p:spPr bwMode="auto"/>
        <p:txBody>
          <a:bodyPr wrap="square" lIns="91440" tIns="45720" rIns="91440" bIns="45720" numCol="1" anchorCtr="0" compatLnSpc="1">
            <a:prstTxWarp prst="textNoShape">
              <a:avLst/>
            </a:prstTxWarp>
          </a:bodyPr>
          <a:lstStyle/>
          <a:p>
            <a:pPr>
              <a:defRPr/>
            </a:pPr>
            <a:r>
              <a:rPr lang="ru-RU" sz="3700" smtClean="0">
                <a:effectLst/>
              </a:rPr>
              <a:t>ОГЭ. УСТНАЯ ЧАСТЬ.</a:t>
            </a:r>
            <a:br>
              <a:rPr lang="ru-RU" sz="3700" smtClean="0">
                <a:effectLst/>
              </a:rPr>
            </a:br>
            <a:r>
              <a:rPr lang="ru-RU" sz="3700" smtClean="0">
                <a:effectLst/>
              </a:rPr>
              <a:t>КРИТЕРИИ ОЦЕНИВАНИЯ ВКРАТЦЕ</a:t>
            </a:r>
          </a:p>
        </p:txBody>
      </p:sp>
      <p:sp>
        <p:nvSpPr>
          <p:cNvPr id="40962" name="Rectangle 3"/>
          <p:cNvSpPr>
            <a:spLocks noGrp="1"/>
          </p:cNvSpPr>
          <p:nvPr>
            <p:ph type="body" idx="1"/>
          </p:nvPr>
        </p:nvSpPr>
        <p:spPr/>
        <p:txBody>
          <a:bodyPr/>
          <a:lstStyle/>
          <a:p>
            <a:pPr>
              <a:buFont typeface="Wingdings 3" pitchFamily="18" charset="2"/>
              <a:buNone/>
            </a:pPr>
            <a:endParaRPr lang="ru-RU" sz="2300" b="1" smtClean="0"/>
          </a:p>
          <a:p>
            <a:pPr>
              <a:buFont typeface="Wingdings 3" pitchFamily="18" charset="2"/>
              <a:buNone/>
            </a:pPr>
            <a:r>
              <a:rPr lang="ru-RU" sz="2300" b="1" smtClean="0"/>
              <a:t>2 задание ОТВЕТЫ НА 6 ВОПРОСОВ  6 баллов</a:t>
            </a:r>
          </a:p>
          <a:p>
            <a:pPr>
              <a:buFont typeface="Wingdings 3" pitchFamily="18" charset="2"/>
              <a:buNone/>
            </a:pPr>
            <a:r>
              <a:rPr lang="ru-RU" sz="2300" b="1" smtClean="0"/>
              <a:t>Подготовки нет</a:t>
            </a:r>
          </a:p>
          <a:p>
            <a:pPr>
              <a:buFont typeface="Wingdings 3" pitchFamily="18" charset="2"/>
              <a:buNone/>
            </a:pPr>
            <a:r>
              <a:rPr lang="ru-RU" sz="2300" b="1" smtClean="0"/>
              <a:t>Ответ спонтанный</a:t>
            </a:r>
          </a:p>
          <a:p>
            <a:pPr>
              <a:buFont typeface="Wingdings 3" pitchFamily="18" charset="2"/>
              <a:buNone/>
            </a:pPr>
            <a:r>
              <a:rPr lang="ru-RU" sz="2300" b="1" smtClean="0"/>
              <a:t>Время ответа 40 сек на каждый вопрос</a:t>
            </a:r>
          </a:p>
          <a:p>
            <a:pPr>
              <a:buFont typeface="Wingdings 3" pitchFamily="18" charset="2"/>
              <a:buNone/>
            </a:pPr>
            <a:endParaRPr lang="ru-RU" sz="2300" b="1" smtClean="0"/>
          </a:p>
          <a:p>
            <a:r>
              <a:rPr lang="ru-RU" sz="2300" b="1" smtClean="0"/>
              <a:t>Полный развёрнутый ответ на вопрос</a:t>
            </a:r>
          </a:p>
          <a:p>
            <a:r>
              <a:rPr lang="ru-RU" sz="2300" b="1" smtClean="0"/>
              <a:t>допускаются фонетические, </a:t>
            </a:r>
          </a:p>
          <a:p>
            <a:r>
              <a:rPr lang="ru-RU" sz="2300" b="1" smtClean="0"/>
              <a:t>лексические, </a:t>
            </a:r>
          </a:p>
          <a:p>
            <a:r>
              <a:rPr lang="ru-RU" sz="2300" b="1" smtClean="0"/>
              <a:t>грамматические ошибки, </a:t>
            </a:r>
          </a:p>
          <a:p>
            <a:r>
              <a:rPr lang="ru-RU" sz="2300" b="1" smtClean="0"/>
              <a:t>НО ЕСЛИ эти ошибки НЕ искажают смысл</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idx="4294967295"/>
          </p:nvPr>
        </p:nvSpPr>
        <p:spPr/>
        <p:txBody>
          <a:bodyPr rtlCol="0">
            <a:normAutofit fontScale="90000"/>
          </a:bodyPr>
          <a:lstStyle/>
          <a:p>
            <a:pPr eaLnBrk="1" fontAlgn="auto" hangingPunct="1">
              <a:spcAft>
                <a:spcPts val="0"/>
              </a:spcAft>
              <a:defRPr/>
            </a:pPr>
            <a:r>
              <a:rPr lang="ru-RU" dirty="0"/>
              <a:t>МОЖНО ЛИ НАУЧИТЬ ГОВОРИТЬ </a:t>
            </a:r>
            <a:br>
              <a:rPr lang="ru-RU" dirty="0"/>
            </a:br>
            <a:r>
              <a:rPr lang="ru-RU" dirty="0"/>
              <a:t>ЗА ОДИН ГОД ПО ПЛАНУ</a:t>
            </a:r>
            <a:r>
              <a:rPr lang="ru-RU" dirty="0" smtClean="0"/>
              <a:t>?</a:t>
            </a:r>
            <a:endParaRPr lang="en-US" dirty="0"/>
          </a:p>
        </p:txBody>
      </p:sp>
      <p:pic>
        <p:nvPicPr>
          <p:cNvPr id="15362" name="Picture 2" descr="Картинки по запросу говорят на английском прикольные картинки"/>
          <p:cNvPicPr>
            <a:picLocks noChangeAspect="1" noChangeArrowheads="1"/>
          </p:cNvPicPr>
          <p:nvPr/>
        </p:nvPicPr>
        <p:blipFill>
          <a:blip r:embed="rId2"/>
          <a:srcRect/>
          <a:stretch>
            <a:fillRect/>
          </a:stretch>
        </p:blipFill>
        <p:spPr bwMode="auto">
          <a:xfrm>
            <a:off x="268288" y="1635125"/>
            <a:ext cx="2400300" cy="1722438"/>
          </a:xfrm>
          <a:prstGeom prst="rect">
            <a:avLst/>
          </a:prstGeom>
          <a:noFill/>
          <a:ln w="9525">
            <a:noFill/>
            <a:miter lim="800000"/>
            <a:headEnd/>
            <a:tailEnd/>
          </a:ln>
        </p:spPr>
      </p:pic>
      <p:pic>
        <p:nvPicPr>
          <p:cNvPr id="15363" name="Picture 3" descr="Картинки по запросу выпускники на уроках в школе картинки"/>
          <p:cNvPicPr>
            <a:picLocks noChangeAspect="1" noChangeArrowheads="1"/>
          </p:cNvPicPr>
          <p:nvPr/>
        </p:nvPicPr>
        <p:blipFill>
          <a:blip r:embed="rId3"/>
          <a:srcRect/>
          <a:stretch>
            <a:fillRect/>
          </a:stretch>
        </p:blipFill>
        <p:spPr bwMode="auto">
          <a:xfrm>
            <a:off x="323850" y="3506788"/>
            <a:ext cx="2290763" cy="1871662"/>
          </a:xfrm>
          <a:prstGeom prst="rect">
            <a:avLst/>
          </a:prstGeom>
          <a:noFill/>
          <a:ln w="9525">
            <a:noFill/>
            <a:miter lim="800000"/>
            <a:headEnd/>
            <a:tailEnd/>
          </a:ln>
        </p:spPr>
      </p:pic>
      <p:pic>
        <p:nvPicPr>
          <p:cNvPr id="15364" name="Picture 4" descr="827055f17eda6be96_putin_stal_hitom_instagram"/>
          <p:cNvPicPr>
            <a:picLocks noChangeAspect="1" noChangeArrowheads="1"/>
          </p:cNvPicPr>
          <p:nvPr/>
        </p:nvPicPr>
        <p:blipFill>
          <a:blip r:embed="rId4"/>
          <a:srcRect/>
          <a:stretch>
            <a:fillRect/>
          </a:stretch>
        </p:blipFill>
        <p:spPr bwMode="auto">
          <a:xfrm>
            <a:off x="2771775" y="1773238"/>
            <a:ext cx="6002338" cy="3600450"/>
          </a:xfrm>
          <a:prstGeom prst="rect">
            <a:avLst/>
          </a:prstGeom>
          <a:noFill/>
          <a:ln w="9525">
            <a:noFill/>
            <a:miter lim="800000"/>
            <a:headEnd/>
            <a:tailEnd/>
          </a:ln>
        </p:spPr>
      </p:pic>
      <p:sp>
        <p:nvSpPr>
          <p:cNvPr id="15365" name="TextBox 3"/>
          <p:cNvSpPr txBox="1">
            <a:spLocks noChangeArrowheads="1"/>
          </p:cNvSpPr>
          <p:nvPr/>
        </p:nvSpPr>
        <p:spPr bwMode="auto">
          <a:xfrm>
            <a:off x="6356350" y="5959475"/>
            <a:ext cx="2092325" cy="646113"/>
          </a:xfrm>
          <a:prstGeom prst="rect">
            <a:avLst/>
          </a:prstGeom>
          <a:noFill/>
          <a:ln w="9525">
            <a:noFill/>
            <a:miter lim="800000"/>
            <a:headEnd/>
            <a:tailEnd/>
          </a:ln>
        </p:spPr>
        <p:txBody>
          <a:bodyPr wrap="none">
            <a:spAutoFit/>
          </a:bodyPr>
          <a:lstStyle/>
          <a:p>
            <a:r>
              <a:rPr lang="ru-RU" altLang="en-US" sz="3600" b="1">
                <a:latin typeface="Lucida Sans Unicode" pitchFamily="34" charset="0"/>
              </a:rPr>
              <a:t>КАК ОН</a:t>
            </a:r>
            <a:r>
              <a:rPr lang="en-US" altLang="en-US" sz="3600" b="1">
                <a:latin typeface="Lucida Sans Unicode" pitchFamily="34" charset="0"/>
              </a:rPr>
              <a:t>?</a:t>
            </a:r>
            <a:endParaRPr lang="en-US" altLang="en-US" sz="3600">
              <a:latin typeface="Lucida Sans Unicode"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p:nvPr>
        </p:nvSpPr>
        <p:spPr bwMode="auto">
          <a:xfrm>
            <a:off x="533399" y="218664"/>
            <a:ext cx="8229602" cy="990693"/>
          </a:xfrm>
        </p:spPr>
        <p:txBody>
          <a:bodyPr wrap="square" lIns="91440" tIns="45720" rIns="91440" bIns="45720" numCol="1" anchorCtr="0" compatLnSpc="1">
            <a:prstTxWarp prst="textNoShape">
              <a:avLst/>
            </a:prstTxWarp>
          </a:bodyPr>
          <a:lstStyle/>
          <a:p>
            <a:pPr>
              <a:defRPr/>
            </a:pPr>
            <a:r>
              <a:rPr lang="ru-RU" sz="3700" smtClean="0">
                <a:effectLst/>
              </a:rPr>
              <a:t>ОГЭ. УСТНАЯ ЧАСТЬ.</a:t>
            </a:r>
            <a:br>
              <a:rPr lang="ru-RU" sz="3700" smtClean="0">
                <a:effectLst/>
              </a:rPr>
            </a:br>
            <a:r>
              <a:rPr lang="ru-RU" sz="3700" smtClean="0">
                <a:effectLst/>
              </a:rPr>
              <a:t>КРИТЕРИИ ОЦЕНИВАНИЯ ВКРАТЦЕ</a:t>
            </a:r>
          </a:p>
        </p:txBody>
      </p:sp>
      <p:sp>
        <p:nvSpPr>
          <p:cNvPr id="41986" name="Rectangle 3"/>
          <p:cNvSpPr>
            <a:spLocks noGrp="1"/>
          </p:cNvSpPr>
          <p:nvPr>
            <p:ph type="body" idx="1"/>
          </p:nvPr>
        </p:nvSpPr>
        <p:spPr>
          <a:xfrm>
            <a:off x="250825" y="1412875"/>
            <a:ext cx="8642350" cy="5111750"/>
          </a:xfrm>
        </p:spPr>
        <p:txBody>
          <a:bodyPr/>
          <a:lstStyle/>
          <a:p>
            <a:pPr>
              <a:lnSpc>
                <a:spcPct val="90000"/>
              </a:lnSpc>
              <a:buFont typeface="Wingdings 3" pitchFamily="18" charset="2"/>
              <a:buNone/>
            </a:pPr>
            <a:r>
              <a:rPr lang="ru-RU" sz="1800" b="1" smtClean="0"/>
              <a:t>3 задание</a:t>
            </a:r>
            <a:r>
              <a:rPr lang="ru-RU" sz="1700" b="1" smtClean="0">
                <a:latin typeface="Arial" charset="0"/>
              </a:rPr>
              <a:t> </a:t>
            </a:r>
            <a:r>
              <a:rPr lang="ru-RU" sz="2100" b="1" smtClean="0"/>
              <a:t>МОНОЛОГИЧЕСКОЕ</a:t>
            </a:r>
            <a:r>
              <a:rPr lang="ru-RU" sz="2100" smtClean="0"/>
              <a:t> </a:t>
            </a:r>
            <a:r>
              <a:rPr lang="ru-RU" sz="2100" b="1" smtClean="0"/>
              <a:t>ВЫСКАЗЫВАНИЕ</a:t>
            </a:r>
            <a:r>
              <a:rPr lang="ru-RU" sz="1800" b="1" smtClean="0"/>
              <a:t> 7</a:t>
            </a:r>
            <a:r>
              <a:rPr lang="ru-RU" sz="1700" b="1" smtClean="0">
                <a:latin typeface="Arial" charset="0"/>
              </a:rPr>
              <a:t> </a:t>
            </a:r>
            <a:r>
              <a:rPr lang="ru-RU" sz="1800" b="1" smtClean="0"/>
              <a:t>баллов</a:t>
            </a:r>
          </a:p>
          <a:p>
            <a:pPr>
              <a:lnSpc>
                <a:spcPct val="90000"/>
              </a:lnSpc>
              <a:buFont typeface="Wingdings 3" pitchFamily="18" charset="2"/>
              <a:buNone/>
            </a:pPr>
            <a:r>
              <a:rPr lang="ru-RU" sz="1800" b="1" smtClean="0"/>
              <a:t>	Подготовка 1мин 30 сек 		Ответ 2 мин</a:t>
            </a:r>
          </a:p>
          <a:p>
            <a:pPr>
              <a:lnSpc>
                <a:spcPct val="90000"/>
              </a:lnSpc>
              <a:buFont typeface="Wingdings 3" pitchFamily="18" charset="2"/>
              <a:buNone/>
            </a:pPr>
            <a:endParaRPr lang="ru-RU" sz="1800" b="1" smtClean="0"/>
          </a:p>
          <a:p>
            <a:pPr>
              <a:lnSpc>
                <a:spcPct val="90000"/>
              </a:lnSpc>
            </a:pPr>
            <a:r>
              <a:rPr lang="ru-RU" sz="2400" b="1" smtClean="0"/>
              <a:t>1ый АСПЕКТ - СОДЕРЖАНИЕ</a:t>
            </a:r>
            <a:r>
              <a:rPr lang="ru-RU" sz="1800" b="1" smtClean="0"/>
              <a:t> Максимум 3 балла</a:t>
            </a:r>
            <a:endParaRPr lang="ru-RU" sz="1800" smtClean="0"/>
          </a:p>
          <a:p>
            <a:pPr>
              <a:lnSpc>
                <a:spcPct val="90000"/>
              </a:lnSpc>
            </a:pPr>
            <a:r>
              <a:rPr lang="ru-RU" sz="1800" b="1" smtClean="0"/>
              <a:t>3 балла    10-12 фраз</a:t>
            </a:r>
            <a:r>
              <a:rPr lang="ru-RU" sz="1700" b="1" smtClean="0">
                <a:latin typeface="Arial" charset="0"/>
              </a:rPr>
              <a:t> (содержание)   и 2-3 фразы (вступление и заключение)  итого минимум 15 предложений;  </a:t>
            </a:r>
            <a:r>
              <a:rPr lang="ru-RU" sz="1800" b="1" smtClean="0"/>
              <a:t>ошибо</a:t>
            </a:r>
            <a:r>
              <a:rPr lang="ru-RU" sz="1700" b="1" smtClean="0">
                <a:latin typeface="Arial" charset="0"/>
              </a:rPr>
              <a:t>к нет</a:t>
            </a:r>
          </a:p>
          <a:p>
            <a:pPr>
              <a:lnSpc>
                <a:spcPct val="90000"/>
              </a:lnSpc>
              <a:buFont typeface="Wingdings 3" pitchFamily="18" charset="2"/>
              <a:buNone/>
            </a:pPr>
            <a:endParaRPr lang="ru-RU" sz="1800" b="1" smtClean="0"/>
          </a:p>
          <a:p>
            <a:pPr>
              <a:lnSpc>
                <a:spcPct val="90000"/>
              </a:lnSpc>
            </a:pPr>
            <a:r>
              <a:rPr lang="ru-RU" sz="1800" b="1" smtClean="0"/>
              <a:t>2 балла    8-9 фраз</a:t>
            </a:r>
            <a:r>
              <a:rPr lang="ru-RU" sz="1700" b="1" smtClean="0">
                <a:latin typeface="Arial" charset="0"/>
              </a:rPr>
              <a:t> (не считая вступления и заключения)</a:t>
            </a:r>
            <a:r>
              <a:rPr lang="ru-RU" sz="1800" b="1" smtClean="0"/>
              <a:t>       </a:t>
            </a:r>
            <a:endParaRPr lang="ru-RU" sz="1700" b="1" smtClean="0">
              <a:latin typeface="Arial" charset="0"/>
            </a:endParaRPr>
          </a:p>
          <a:p>
            <a:pPr>
              <a:lnSpc>
                <a:spcPct val="90000"/>
              </a:lnSpc>
              <a:buFont typeface="Wingdings 3" pitchFamily="18" charset="2"/>
              <a:buNone/>
            </a:pPr>
            <a:r>
              <a:rPr lang="ru-RU" sz="1700" b="1" smtClean="0">
                <a:latin typeface="Arial" charset="0"/>
              </a:rPr>
              <a:t>			</a:t>
            </a:r>
            <a:r>
              <a:rPr lang="ru-RU" sz="1700" b="1" smtClean="0"/>
              <a:t>1 аспект раскрыт </a:t>
            </a:r>
            <a:r>
              <a:rPr lang="ru-RU" sz="2100" b="1" smtClean="0"/>
              <a:t>не</a:t>
            </a:r>
            <a:r>
              <a:rPr lang="ru-RU" sz="1800" b="1" smtClean="0"/>
              <a:t> полностью </a:t>
            </a:r>
          </a:p>
          <a:p>
            <a:pPr>
              <a:lnSpc>
                <a:spcPct val="90000"/>
              </a:lnSpc>
              <a:buFont typeface="Wingdings 3" pitchFamily="18" charset="2"/>
              <a:buNone/>
            </a:pPr>
            <a:endParaRPr lang="ru-RU" sz="1800" b="1" smtClean="0"/>
          </a:p>
          <a:p>
            <a:pPr>
              <a:lnSpc>
                <a:spcPct val="90000"/>
              </a:lnSpc>
            </a:pPr>
            <a:r>
              <a:rPr lang="ru-RU" sz="1800" b="1" smtClean="0"/>
              <a:t>1 балл      6-7 фраз</a:t>
            </a:r>
            <a:r>
              <a:rPr lang="ru-RU" sz="1700" b="1" smtClean="0">
                <a:latin typeface="Arial" charset="0"/>
              </a:rPr>
              <a:t> (не считая вступления и заключения)</a:t>
            </a:r>
            <a:r>
              <a:rPr lang="ru-RU" sz="1800" b="1" smtClean="0"/>
              <a:t> </a:t>
            </a:r>
            <a:endParaRPr lang="ru-RU" sz="1700" b="1" smtClean="0">
              <a:latin typeface="Arial" charset="0"/>
            </a:endParaRPr>
          </a:p>
          <a:p>
            <a:pPr>
              <a:lnSpc>
                <a:spcPct val="90000"/>
              </a:lnSpc>
              <a:buFont typeface="Wingdings 3" pitchFamily="18" charset="2"/>
              <a:buNone/>
            </a:pPr>
            <a:r>
              <a:rPr lang="ru-RU" sz="1700" b="1" smtClean="0">
                <a:latin typeface="Arial" charset="0"/>
              </a:rPr>
              <a:t>	</a:t>
            </a:r>
            <a:r>
              <a:rPr lang="ru-RU" sz="1700" b="1" smtClean="0"/>
              <a:t>2 аспекта раскрыты не полностью, НО 3 аспект</a:t>
            </a:r>
            <a:r>
              <a:rPr lang="ru-RU" sz="1700" b="1" smtClean="0">
                <a:latin typeface="Arial" charset="0"/>
              </a:rPr>
              <a:t> раскрыт</a:t>
            </a:r>
            <a:r>
              <a:rPr lang="ru-RU" sz="1700" b="1" smtClean="0"/>
              <a:t> полно и точно </a:t>
            </a:r>
            <a:r>
              <a:rPr lang="ru-RU" sz="1700" b="1" smtClean="0">
                <a:latin typeface="Arial" charset="0"/>
              </a:rPr>
              <a:t>			</a:t>
            </a:r>
            <a:r>
              <a:rPr lang="ru-RU" sz="1700" b="1" smtClean="0"/>
              <a:t>ИЛИ </a:t>
            </a:r>
          </a:p>
          <a:p>
            <a:pPr>
              <a:lnSpc>
                <a:spcPct val="90000"/>
              </a:lnSpc>
              <a:buFont typeface="Wingdings 3" pitchFamily="18" charset="2"/>
              <a:buNone/>
            </a:pPr>
            <a:r>
              <a:rPr lang="ru-RU" sz="1700" b="1" smtClean="0"/>
              <a:t>  3 аспекта раскрыты не полностью </a:t>
            </a:r>
            <a:r>
              <a:rPr lang="ru-RU" sz="1700" b="1" smtClean="0">
                <a:latin typeface="Arial" charset="0"/>
              </a:rPr>
              <a:t>	</a:t>
            </a:r>
            <a:r>
              <a:rPr lang="ru-RU" sz="1700" b="1" smtClean="0"/>
              <a:t>ИЛИ</a:t>
            </a:r>
          </a:p>
          <a:p>
            <a:pPr>
              <a:lnSpc>
                <a:spcPct val="90000"/>
              </a:lnSpc>
              <a:buFont typeface="Wingdings 3" pitchFamily="18" charset="2"/>
              <a:buNone/>
            </a:pPr>
            <a:r>
              <a:rPr lang="ru-RU" sz="1700" b="1" smtClean="0"/>
              <a:t>  1 аспект НЕ раскрыт совсем          	      </a:t>
            </a:r>
          </a:p>
          <a:p>
            <a:pPr>
              <a:lnSpc>
                <a:spcPct val="90000"/>
              </a:lnSpc>
            </a:pPr>
            <a:r>
              <a:rPr lang="ru-RU" sz="1700" b="1" smtClean="0"/>
              <a:t>0 баллов    5 фраз        2 аспекта не раскрыты, тогда </a:t>
            </a:r>
          </a:p>
          <a:p>
            <a:pPr>
              <a:lnSpc>
                <a:spcPct val="90000"/>
              </a:lnSpc>
              <a:buFont typeface="Wingdings 3" pitchFamily="18" charset="2"/>
              <a:buNone/>
            </a:pPr>
            <a:r>
              <a:rPr lang="ru-RU" sz="1800" smtClean="0"/>
              <a:t>                                     </a:t>
            </a:r>
            <a:r>
              <a:rPr lang="ru-RU" sz="1800" b="1" smtClean="0"/>
              <a:t>ВСЁ ЗАДАНИЕ оценивается в 0 баллов</a:t>
            </a:r>
            <a:r>
              <a:rPr lang="ru-RU" sz="1800" smtClean="0"/>
              <a:t>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p:cNvSpPr>
          <p:nvPr>
            <p:ph type="title"/>
          </p:nvPr>
        </p:nvSpPr>
        <p:spPr bwMode="auto"/>
        <p:txBody>
          <a:bodyPr wrap="square" lIns="91440" tIns="45720" rIns="91440" bIns="45720" numCol="1" anchorCtr="0" compatLnSpc="1">
            <a:prstTxWarp prst="textNoShape">
              <a:avLst/>
            </a:prstTxWarp>
          </a:bodyPr>
          <a:lstStyle/>
          <a:p>
            <a:pPr>
              <a:defRPr/>
            </a:pPr>
            <a:r>
              <a:rPr lang="ru-RU" sz="3700" smtClean="0">
                <a:effectLst/>
              </a:rPr>
              <a:t>ОГЭ. УСТНАЯ ЧАСТЬ.</a:t>
            </a:r>
            <a:br>
              <a:rPr lang="ru-RU" sz="3700" smtClean="0">
                <a:effectLst/>
              </a:rPr>
            </a:br>
            <a:r>
              <a:rPr lang="ru-RU" sz="3700" smtClean="0">
                <a:effectLst/>
              </a:rPr>
              <a:t>КРИТЕРИИ ОЦЕНИВАНИЯ ВКРАТЦЕ</a:t>
            </a:r>
          </a:p>
        </p:txBody>
      </p:sp>
      <p:sp>
        <p:nvSpPr>
          <p:cNvPr id="43010" name="Rectangle 3"/>
          <p:cNvSpPr>
            <a:spLocks noGrp="1"/>
          </p:cNvSpPr>
          <p:nvPr>
            <p:ph type="body" idx="1"/>
          </p:nvPr>
        </p:nvSpPr>
        <p:spPr/>
        <p:txBody>
          <a:bodyPr/>
          <a:lstStyle/>
          <a:p>
            <a:pPr>
              <a:lnSpc>
                <a:spcPct val="90000"/>
              </a:lnSpc>
            </a:pPr>
            <a:r>
              <a:rPr lang="ru-RU" sz="2300" b="1" smtClean="0"/>
              <a:t>2ой АСПЕКТ - ОРГАНИЗАЦИЯ ТЕКСТА</a:t>
            </a:r>
          </a:p>
          <a:p>
            <a:pPr>
              <a:lnSpc>
                <a:spcPct val="90000"/>
              </a:lnSpc>
            </a:pPr>
            <a:r>
              <a:rPr lang="ru-RU" sz="2300" b="1" smtClean="0"/>
              <a:t>Максимум 2 балла</a:t>
            </a:r>
          </a:p>
          <a:p>
            <a:pPr>
              <a:lnSpc>
                <a:spcPct val="90000"/>
              </a:lnSpc>
              <a:buFont typeface="Wingdings 3" pitchFamily="18" charset="2"/>
              <a:buNone/>
            </a:pPr>
            <a:endParaRPr lang="ru-RU" sz="2300" b="1" smtClean="0"/>
          </a:p>
          <a:p>
            <a:pPr>
              <a:lnSpc>
                <a:spcPct val="90000"/>
              </a:lnSpc>
            </a:pPr>
            <a:r>
              <a:rPr lang="ru-RU" sz="2300" b="1" smtClean="0"/>
              <a:t>2 балла нет ошибок вообще</a:t>
            </a:r>
          </a:p>
          <a:p>
            <a:pPr>
              <a:lnSpc>
                <a:spcPct val="90000"/>
              </a:lnSpc>
              <a:buFont typeface="Wingdings 3" pitchFamily="18" charset="2"/>
              <a:buNone/>
            </a:pPr>
            <a:endParaRPr lang="ru-RU" sz="2300" b="1" smtClean="0"/>
          </a:p>
          <a:p>
            <a:pPr>
              <a:lnSpc>
                <a:spcPct val="90000"/>
              </a:lnSpc>
            </a:pPr>
            <a:r>
              <a:rPr lang="ru-RU" sz="2300" b="1" smtClean="0"/>
              <a:t>1 балл   нет вступительной фразы ИЛИ </a:t>
            </a:r>
          </a:p>
          <a:p>
            <a:pPr>
              <a:lnSpc>
                <a:spcPct val="90000"/>
              </a:lnSpc>
              <a:buFont typeface="Wingdings 3" pitchFamily="18" charset="2"/>
              <a:buNone/>
            </a:pPr>
            <a:r>
              <a:rPr lang="ru-RU" sz="2300" b="1" smtClean="0"/>
              <a:t>                нет заключительной фразы + 1/2 нарушения в средствах логической связи</a:t>
            </a:r>
          </a:p>
          <a:p>
            <a:pPr>
              <a:lnSpc>
                <a:spcPct val="90000"/>
              </a:lnSpc>
              <a:buFont typeface="Wingdings 3" pitchFamily="18" charset="2"/>
              <a:buNone/>
            </a:pPr>
            <a:endParaRPr lang="ru-RU" sz="2300" b="1" smtClean="0"/>
          </a:p>
          <a:p>
            <a:pPr>
              <a:lnSpc>
                <a:spcPct val="90000"/>
              </a:lnSpc>
            </a:pPr>
            <a:r>
              <a:rPr lang="ru-RU" sz="2300" b="1" smtClean="0"/>
              <a:t>0 баллов нет 	НИ вступительной НИ   заключительной фразы,  средства логической связи не используются</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p:nvPr>
        </p:nvSpPr>
        <p:spPr bwMode="auto"/>
        <p:txBody>
          <a:bodyPr wrap="square" lIns="91440" tIns="45720" rIns="91440" bIns="45720" numCol="1" anchorCtr="0" compatLnSpc="1">
            <a:prstTxWarp prst="textNoShape">
              <a:avLst/>
            </a:prstTxWarp>
          </a:bodyPr>
          <a:lstStyle/>
          <a:p>
            <a:pPr>
              <a:defRPr/>
            </a:pPr>
            <a:r>
              <a:rPr lang="ru-RU" sz="3700" smtClean="0">
                <a:effectLst/>
              </a:rPr>
              <a:t>ОГЭ. УСТНАЯ ЧАСТЬ.</a:t>
            </a:r>
            <a:br>
              <a:rPr lang="ru-RU" sz="3700" smtClean="0">
                <a:effectLst/>
              </a:rPr>
            </a:br>
            <a:r>
              <a:rPr lang="ru-RU" sz="3700" smtClean="0">
                <a:effectLst/>
              </a:rPr>
              <a:t>КРИТЕРИИ ОЦЕНИВАНИЯ ВКРАТЦЕ</a:t>
            </a:r>
          </a:p>
        </p:txBody>
      </p:sp>
      <p:sp>
        <p:nvSpPr>
          <p:cNvPr id="44034" name="Rectangle 3"/>
          <p:cNvSpPr>
            <a:spLocks noGrp="1"/>
          </p:cNvSpPr>
          <p:nvPr>
            <p:ph type="body" idx="1"/>
          </p:nvPr>
        </p:nvSpPr>
        <p:spPr>
          <a:xfrm>
            <a:off x="468313" y="1773238"/>
            <a:ext cx="8372475" cy="4525962"/>
          </a:xfrm>
        </p:spPr>
        <p:txBody>
          <a:bodyPr/>
          <a:lstStyle/>
          <a:p>
            <a:r>
              <a:rPr lang="ru-RU" b="1" smtClean="0"/>
              <a:t>Языковое оформление текста – максимум </a:t>
            </a:r>
          </a:p>
          <a:p>
            <a:pPr>
              <a:buFont typeface="Wingdings 3" pitchFamily="18" charset="2"/>
              <a:buNone/>
            </a:pPr>
            <a:r>
              <a:rPr lang="ru-RU" b="1" smtClean="0"/>
              <a:t>  2 балла</a:t>
            </a:r>
          </a:p>
          <a:p>
            <a:r>
              <a:rPr lang="ru-RU" b="1" smtClean="0"/>
              <a:t>2 балла     4 ЛГ ошибки И/ИЛИ  </a:t>
            </a:r>
          </a:p>
          <a:p>
            <a:pPr>
              <a:buFont typeface="Wingdings 3" pitchFamily="18" charset="2"/>
              <a:buNone/>
            </a:pPr>
            <a:r>
              <a:rPr lang="ru-RU" b="1" smtClean="0"/>
              <a:t>			    3 фонетических</a:t>
            </a:r>
          </a:p>
          <a:p>
            <a:r>
              <a:rPr lang="ru-RU" b="1" smtClean="0"/>
              <a:t>1 балл       5 ЛГ ошибок И/ИЛИ  </a:t>
            </a:r>
          </a:p>
          <a:p>
            <a:pPr>
              <a:buFont typeface="Wingdings 3" pitchFamily="18" charset="2"/>
              <a:buNone/>
            </a:pPr>
            <a:r>
              <a:rPr lang="ru-RU" b="1" smtClean="0"/>
              <a:t>                    4 фонетических</a:t>
            </a:r>
          </a:p>
          <a:p>
            <a:r>
              <a:rPr lang="ru-RU" b="1" smtClean="0"/>
              <a:t>0 баллов    6 ЛГ ошибок И/ИЛИ  </a:t>
            </a:r>
          </a:p>
          <a:p>
            <a:pPr>
              <a:buFont typeface="Wingdings 3" pitchFamily="18" charset="2"/>
              <a:buNone/>
            </a:pPr>
            <a:r>
              <a:rPr lang="ru-RU" b="1" smtClean="0"/>
              <a:t>                    5 фонетических ИЛИ </a:t>
            </a:r>
          </a:p>
          <a:p>
            <a:pPr>
              <a:buFont typeface="Wingdings 3" pitchFamily="18" charset="2"/>
              <a:buNone/>
            </a:pPr>
            <a:r>
              <a:rPr lang="ru-RU" b="1" smtClean="0"/>
              <a:t>                    4 грубых ЛГ ошибки</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3744" y="2002430"/>
            <a:ext cx="8229600" cy="1988506"/>
          </a:xfrm>
        </p:spPr>
        <p:txBody>
          <a:bodyPr/>
          <a:lstStyle/>
          <a:p>
            <a:pPr algn="ctr">
              <a:defRPr/>
            </a:pPr>
            <a:r>
              <a:rPr lang="ru-RU" dirty="0" smtClean="0"/>
              <a:t>Спасибо за внимание</a:t>
            </a:r>
            <a:endParaRPr lang="en-US" dirty="0"/>
          </a:p>
        </p:txBody>
      </p:sp>
      <p:sp>
        <p:nvSpPr>
          <p:cNvPr id="3" name="TextBox 2"/>
          <p:cNvSpPr txBox="1"/>
          <p:nvPr/>
        </p:nvSpPr>
        <p:spPr>
          <a:xfrm>
            <a:off x="6948488" y="6196013"/>
            <a:ext cx="377825" cy="366712"/>
          </a:xfrm>
          <a:prstGeom prst="rect">
            <a:avLst/>
          </a:prstGeom>
          <a:noFill/>
        </p:spPr>
        <p:txBody>
          <a:bodyPr wrap="none">
            <a:spAutoFit/>
          </a:bodyPr>
          <a:lstStyle/>
          <a:p>
            <a:r>
              <a:rPr lang="ru-RU" b="1">
                <a:solidFill>
                  <a:srgbClr val="BFBFBF"/>
                </a:solidFill>
                <a:sym typeface="Wingdings" pitchFamily="2" charset="2"/>
              </a:rPr>
              <a:t></a:t>
            </a:r>
            <a:endParaRPr lang="en-US" b="1">
              <a:solidFill>
                <a:srgbClr val="BFBFBF"/>
              </a:solidFill>
            </a:endParaRPr>
          </a:p>
        </p:txBody>
      </p:sp>
      <p:sp>
        <p:nvSpPr>
          <p:cNvPr id="45059" name="Rectangle 3"/>
          <p:cNvSpPr>
            <a:spLocks noChangeArrowheads="1"/>
          </p:cNvSpPr>
          <p:nvPr/>
        </p:nvSpPr>
        <p:spPr bwMode="auto">
          <a:xfrm>
            <a:off x="323850" y="3676650"/>
            <a:ext cx="8496300" cy="641350"/>
          </a:xfrm>
          <a:prstGeom prst="rect">
            <a:avLst/>
          </a:prstGeom>
          <a:solidFill>
            <a:srgbClr val="FFFFFF"/>
          </a:solidFill>
          <a:ln w="9525">
            <a:noFill/>
            <a:miter lim="800000"/>
            <a:headEnd/>
            <a:tailEnd/>
          </a:ln>
        </p:spPr>
        <p:txBody>
          <a:bodyPr anchor="ctr">
            <a:spAutoFit/>
          </a:bodyPr>
          <a:lstStyle/>
          <a:p>
            <a:r>
              <a:rPr lang="ru-RU" sz="3600" b="1">
                <a:solidFill>
                  <a:schemeClr val="bg1"/>
                </a:solidFill>
              </a:rPr>
              <a:t> </a:t>
            </a:r>
            <a:r>
              <a:rPr lang="ru-RU" sz="3600">
                <a:solidFill>
                  <a:schemeClr val="bg1"/>
                </a:solidFill>
                <a:hlinkClick r:id="rId2"/>
              </a:rPr>
              <a:t>http://tatianashabanova.wix.com/home</a:t>
            </a:r>
            <a:r>
              <a:rPr lang="ru-RU"/>
              <a:t> </a:t>
            </a:r>
          </a:p>
        </p:txBody>
      </p:sp>
      <p:sp>
        <p:nvSpPr>
          <p:cNvPr id="45060" name="Rectangle 3"/>
          <p:cNvSpPr>
            <a:spLocks noChangeArrowheads="1"/>
          </p:cNvSpPr>
          <p:nvPr/>
        </p:nvSpPr>
        <p:spPr bwMode="auto">
          <a:xfrm>
            <a:off x="323850" y="3644900"/>
            <a:ext cx="8496300" cy="641350"/>
          </a:xfrm>
          <a:prstGeom prst="rect">
            <a:avLst/>
          </a:prstGeom>
          <a:solidFill>
            <a:srgbClr val="FFFFFF"/>
          </a:solidFill>
          <a:ln w="9525">
            <a:noFill/>
            <a:miter lim="800000"/>
            <a:headEnd/>
            <a:tailEnd/>
          </a:ln>
        </p:spPr>
        <p:txBody>
          <a:bodyPr anchor="ctr">
            <a:spAutoFit/>
          </a:bodyPr>
          <a:lstStyle/>
          <a:p>
            <a:r>
              <a:rPr lang="ru-RU" sz="3600" b="1">
                <a:solidFill>
                  <a:schemeClr val="bg1"/>
                </a:solidFill>
              </a:rPr>
              <a:t> </a:t>
            </a:r>
            <a:r>
              <a:rPr lang="ru-RU" sz="3600">
                <a:solidFill>
                  <a:schemeClr val="bg1"/>
                </a:solidFill>
                <a:hlinkClick r:id="rId2"/>
              </a:rPr>
              <a:t>http://tatianashabanova.wix.com/home</a:t>
            </a:r>
            <a:r>
              <a:rPr lang="ru-RU"/>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3" descr="1370595603_02"/>
          <p:cNvPicPr>
            <a:picLocks noChangeAspect="1" noChangeArrowheads="1"/>
          </p:cNvPicPr>
          <p:nvPr/>
        </p:nvPicPr>
        <p:blipFill>
          <a:blip r:embed="rId2"/>
          <a:srcRect/>
          <a:stretch>
            <a:fillRect/>
          </a:stretch>
        </p:blipFill>
        <p:spPr bwMode="auto">
          <a:xfrm>
            <a:off x="468313" y="2886075"/>
            <a:ext cx="5368925" cy="3568700"/>
          </a:xfrm>
          <a:prstGeom prst="rect">
            <a:avLst/>
          </a:prstGeom>
          <a:noFill/>
          <a:ln w="9525">
            <a:noFill/>
            <a:miter lim="800000"/>
            <a:headEnd/>
            <a:tailEnd/>
          </a:ln>
        </p:spPr>
      </p:pic>
      <p:sp>
        <p:nvSpPr>
          <p:cNvPr id="3" name="Заголовок 2"/>
          <p:cNvSpPr>
            <a:spLocks noGrp="1"/>
          </p:cNvSpPr>
          <p:nvPr>
            <p:ph type="title" idx="4294967295"/>
          </p:nvPr>
        </p:nvSpPr>
        <p:spPr/>
        <p:txBody>
          <a:bodyPr rtlCol="0">
            <a:normAutofit fontScale="90000"/>
          </a:bodyPr>
          <a:lstStyle/>
          <a:p>
            <a:pPr eaLnBrk="1" fontAlgn="auto" hangingPunct="1">
              <a:spcAft>
                <a:spcPts val="0"/>
              </a:spcAft>
              <a:defRPr/>
            </a:pPr>
            <a:r>
              <a:rPr lang="ru-RU" dirty="0"/>
              <a:t>МОЖНО ЛИ НАУЧИТЬ ГОВОРИТЬ </a:t>
            </a:r>
            <a:br>
              <a:rPr lang="ru-RU" dirty="0"/>
            </a:br>
            <a:r>
              <a:rPr lang="ru-RU" dirty="0"/>
              <a:t>ЗА ОДИН ГОД ПО ПЛАНУ</a:t>
            </a:r>
            <a:r>
              <a:rPr lang="ru-RU" dirty="0" smtClean="0"/>
              <a:t>?</a:t>
            </a:r>
            <a:endParaRPr lang="en-US" dirty="0"/>
          </a:p>
        </p:txBody>
      </p:sp>
      <p:sp>
        <p:nvSpPr>
          <p:cNvPr id="16387" name="TextBox 3"/>
          <p:cNvSpPr txBox="1">
            <a:spLocks noChangeArrowheads="1"/>
          </p:cNvSpPr>
          <p:nvPr/>
        </p:nvSpPr>
        <p:spPr bwMode="auto">
          <a:xfrm>
            <a:off x="6010275" y="5445125"/>
            <a:ext cx="2898775" cy="646113"/>
          </a:xfrm>
          <a:prstGeom prst="rect">
            <a:avLst/>
          </a:prstGeom>
          <a:noFill/>
          <a:ln w="9525">
            <a:noFill/>
            <a:miter lim="800000"/>
            <a:headEnd/>
            <a:tailEnd/>
          </a:ln>
        </p:spPr>
        <p:txBody>
          <a:bodyPr wrap="none">
            <a:spAutoFit/>
          </a:bodyPr>
          <a:lstStyle/>
          <a:p>
            <a:r>
              <a:rPr lang="ru-RU" altLang="en-US" sz="3600" b="1">
                <a:latin typeface="Lucida Sans Unicode" pitchFamily="34" charset="0"/>
              </a:rPr>
              <a:t>А КАК ОНИ</a:t>
            </a:r>
            <a:r>
              <a:rPr lang="en-US" altLang="en-US" sz="3600" b="1">
                <a:latin typeface="Lucida Sans Unicode" pitchFamily="34" charset="0"/>
              </a:rPr>
              <a:t>?</a:t>
            </a:r>
            <a:endParaRPr lang="en-US" altLang="en-US" sz="3600">
              <a:latin typeface="Lucida Sans Unicode" pitchFamily="34" charset="0"/>
            </a:endParaRPr>
          </a:p>
        </p:txBody>
      </p:sp>
      <p:pic>
        <p:nvPicPr>
          <p:cNvPr id="16388" name="Picture 2"/>
          <p:cNvPicPr>
            <a:picLocks noChangeAspect="1" noChangeArrowheads="1"/>
          </p:cNvPicPr>
          <p:nvPr/>
        </p:nvPicPr>
        <p:blipFill>
          <a:blip r:embed="rId3"/>
          <a:srcRect/>
          <a:stretch>
            <a:fillRect/>
          </a:stretch>
        </p:blipFill>
        <p:spPr bwMode="auto">
          <a:xfrm>
            <a:off x="3783013" y="1412875"/>
            <a:ext cx="5153025" cy="3455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3"/>
          <p:cNvSpPr>
            <a:spLocks noGrp="1"/>
          </p:cNvSpPr>
          <p:nvPr>
            <p:ph type="body" idx="1"/>
          </p:nvPr>
        </p:nvSpPr>
        <p:spPr>
          <a:xfrm>
            <a:off x="395288" y="1268413"/>
            <a:ext cx="8569325" cy="5327650"/>
          </a:xfrm>
        </p:spPr>
        <p:txBody>
          <a:bodyPr/>
          <a:lstStyle/>
          <a:p>
            <a:pPr>
              <a:lnSpc>
                <a:spcPct val="90000"/>
              </a:lnSpc>
              <a:buFont typeface="Wingdings 3" pitchFamily="18" charset="2"/>
              <a:buNone/>
            </a:pPr>
            <a:r>
              <a:rPr lang="en-US" sz="2800" b="1" smtClean="0"/>
              <a:t>1.HOW LONG DOES THE SPEAKING EXAM LAST?</a:t>
            </a:r>
          </a:p>
          <a:p>
            <a:pPr>
              <a:lnSpc>
                <a:spcPct val="90000"/>
              </a:lnSpc>
              <a:buFont typeface="Wingdings 3" pitchFamily="18" charset="2"/>
              <a:buNone/>
            </a:pPr>
            <a:r>
              <a:rPr lang="en-US" sz="2800" b="1" smtClean="0"/>
              <a:t>A 15 MINS        B 20 MINS      C  25 MINS</a:t>
            </a:r>
          </a:p>
          <a:p>
            <a:pPr>
              <a:lnSpc>
                <a:spcPct val="90000"/>
              </a:lnSpc>
              <a:buFont typeface="Wingdings 3" pitchFamily="18" charset="2"/>
              <a:buNone/>
            </a:pPr>
            <a:endParaRPr lang="en-US" sz="2800" b="1" smtClean="0"/>
          </a:p>
          <a:p>
            <a:pPr>
              <a:lnSpc>
                <a:spcPct val="90000"/>
              </a:lnSpc>
              <a:buFont typeface="Wingdings 3" pitchFamily="18" charset="2"/>
              <a:buNone/>
            </a:pPr>
            <a:r>
              <a:rPr lang="en-US" sz="2800" b="1" smtClean="0"/>
              <a:t>2. HOW MANY TASKS ARE THERE?</a:t>
            </a:r>
          </a:p>
          <a:p>
            <a:pPr>
              <a:lnSpc>
                <a:spcPct val="90000"/>
              </a:lnSpc>
              <a:buFont typeface="Wingdings 3" pitchFamily="18" charset="2"/>
              <a:buNone/>
            </a:pPr>
            <a:r>
              <a:rPr lang="en-US" sz="2800" b="1" smtClean="0"/>
              <a:t>A 3                   B 4                  C 5</a:t>
            </a:r>
          </a:p>
          <a:p>
            <a:pPr>
              <a:lnSpc>
                <a:spcPct val="90000"/>
              </a:lnSpc>
              <a:buFont typeface="Wingdings 3" pitchFamily="18" charset="2"/>
              <a:buNone/>
            </a:pPr>
            <a:endParaRPr lang="en-US" sz="2800" b="1" smtClean="0"/>
          </a:p>
          <a:p>
            <a:pPr>
              <a:lnSpc>
                <a:spcPct val="90000"/>
              </a:lnSpc>
              <a:buFont typeface="Wingdings 3" pitchFamily="18" charset="2"/>
              <a:buNone/>
            </a:pPr>
            <a:r>
              <a:rPr lang="en-US" sz="2800" b="1" smtClean="0"/>
              <a:t>3. IN TASK 1 YOU GIVE YOUR OPINION ON A SHORT TEXT.   </a:t>
            </a:r>
            <a:r>
              <a:rPr lang="ru-RU" sz="2800" b="1" smtClean="0"/>
              <a:t>    </a:t>
            </a:r>
          </a:p>
          <a:p>
            <a:pPr>
              <a:lnSpc>
                <a:spcPct val="90000"/>
              </a:lnSpc>
              <a:buFont typeface="Wingdings 3" pitchFamily="18" charset="2"/>
              <a:buNone/>
            </a:pPr>
            <a:r>
              <a:rPr lang="en-US" sz="2800" b="1" smtClean="0"/>
              <a:t>TRUE OR FALSE?</a:t>
            </a:r>
          </a:p>
          <a:p>
            <a:pPr>
              <a:lnSpc>
                <a:spcPct val="90000"/>
              </a:lnSpc>
              <a:buFont typeface="Wingdings 3" pitchFamily="18" charset="2"/>
              <a:buNone/>
            </a:pPr>
            <a:endParaRPr lang="en-US" sz="2800" b="1" smtClean="0"/>
          </a:p>
          <a:p>
            <a:pPr>
              <a:lnSpc>
                <a:spcPct val="90000"/>
              </a:lnSpc>
              <a:buFont typeface="Wingdings 3" pitchFamily="18" charset="2"/>
              <a:buNone/>
            </a:pPr>
            <a:r>
              <a:rPr lang="en-US" sz="2800" b="1" smtClean="0"/>
              <a:t>4. IN TASK 1 YOU READ A TEXT ALOUD. </a:t>
            </a:r>
            <a:endParaRPr lang="ru-RU" sz="2800" b="1" smtClean="0"/>
          </a:p>
          <a:p>
            <a:pPr>
              <a:lnSpc>
                <a:spcPct val="90000"/>
              </a:lnSpc>
              <a:buFont typeface="Wingdings 3" pitchFamily="18" charset="2"/>
              <a:buNone/>
            </a:pPr>
            <a:r>
              <a:rPr lang="en-US" sz="2800" b="1" smtClean="0"/>
              <a:t>TRUE OR FALSE?</a:t>
            </a:r>
            <a:endParaRPr lang="ru-RU" smtClean="0"/>
          </a:p>
        </p:txBody>
      </p:sp>
      <p:sp>
        <p:nvSpPr>
          <p:cNvPr id="17412" name="Text Box 4"/>
          <p:cNvSpPr txBox="1">
            <a:spLocks noChangeArrowheads="1"/>
          </p:cNvSpPr>
          <p:nvPr/>
        </p:nvSpPr>
        <p:spPr bwMode="auto">
          <a:xfrm>
            <a:off x="1023938" y="423863"/>
            <a:ext cx="4195762" cy="457200"/>
          </a:xfrm>
          <a:prstGeom prst="rect">
            <a:avLst/>
          </a:prstGeom>
          <a:noFill/>
          <a:ln w="9525">
            <a:noFill/>
            <a:miter lim="800000"/>
            <a:headEnd/>
            <a:tailEnd/>
          </a:ln>
          <a:effectLst/>
        </p:spPr>
        <p:txBody>
          <a:bodyPr>
            <a:spAutoFit/>
          </a:bodyPr>
          <a:lstStyle/>
          <a:p>
            <a:r>
              <a:rPr lang="en-US" sz="2400" b="1"/>
              <a:t>Quiz for Teachers</a:t>
            </a:r>
            <a:endParaRPr lang="ru-RU" sz="2400" b="1"/>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p:cNvSpPr>
          <p:nvPr>
            <p:ph type="body" idx="1"/>
          </p:nvPr>
        </p:nvSpPr>
        <p:spPr>
          <a:xfrm>
            <a:off x="395288" y="981075"/>
            <a:ext cx="8353425" cy="5111750"/>
          </a:xfrm>
        </p:spPr>
        <p:txBody>
          <a:bodyPr/>
          <a:lstStyle/>
          <a:p>
            <a:pPr>
              <a:lnSpc>
                <a:spcPct val="90000"/>
              </a:lnSpc>
              <a:buFont typeface="Wingdings 3" pitchFamily="18" charset="2"/>
              <a:buNone/>
            </a:pPr>
            <a:endParaRPr lang="en-US" sz="2500" b="1" smtClean="0"/>
          </a:p>
          <a:p>
            <a:pPr>
              <a:lnSpc>
                <a:spcPct val="90000"/>
              </a:lnSpc>
              <a:buFont typeface="Wingdings 3" pitchFamily="18" charset="2"/>
              <a:buNone/>
            </a:pPr>
            <a:r>
              <a:rPr lang="en-US" sz="2500" b="1" smtClean="0"/>
              <a:t>5. IN TASK 2 YOU MUST </a:t>
            </a:r>
          </a:p>
          <a:p>
            <a:pPr>
              <a:lnSpc>
                <a:spcPct val="90000"/>
              </a:lnSpc>
              <a:buFont typeface="Wingdings 3" pitchFamily="18" charset="2"/>
              <a:buNone/>
            </a:pPr>
            <a:endParaRPr lang="en-US" sz="2500" b="1" smtClean="0"/>
          </a:p>
          <a:p>
            <a:pPr>
              <a:lnSpc>
                <a:spcPct val="90000"/>
              </a:lnSpc>
              <a:buFont typeface="Wingdings 3" pitchFamily="18" charset="2"/>
              <a:buNone/>
            </a:pPr>
            <a:r>
              <a:rPr lang="en-US" sz="2500" b="1" smtClean="0"/>
              <a:t>A ASK QUESTIONS   </a:t>
            </a:r>
          </a:p>
          <a:p>
            <a:pPr>
              <a:lnSpc>
                <a:spcPct val="90000"/>
              </a:lnSpc>
              <a:buFont typeface="Wingdings 3" pitchFamily="18" charset="2"/>
              <a:buNone/>
            </a:pPr>
            <a:r>
              <a:rPr lang="en-US" sz="2500" b="1" smtClean="0"/>
              <a:t>B ANSWER QUESTIONS IN BRIEF</a:t>
            </a:r>
          </a:p>
          <a:p>
            <a:pPr>
              <a:lnSpc>
                <a:spcPct val="90000"/>
              </a:lnSpc>
              <a:buFont typeface="Wingdings 3" pitchFamily="18" charset="2"/>
              <a:buNone/>
            </a:pPr>
            <a:r>
              <a:rPr lang="en-US" sz="2500" b="1" smtClean="0"/>
              <a:t>C ANSWER QUESTIONS GIVING REASONS</a:t>
            </a:r>
          </a:p>
          <a:p>
            <a:pPr>
              <a:lnSpc>
                <a:spcPct val="90000"/>
              </a:lnSpc>
              <a:buFont typeface="Wingdings 3" pitchFamily="18" charset="2"/>
              <a:buNone/>
            </a:pPr>
            <a:endParaRPr lang="en-US" sz="2500" b="1" smtClean="0"/>
          </a:p>
          <a:p>
            <a:pPr>
              <a:lnSpc>
                <a:spcPct val="90000"/>
              </a:lnSpc>
              <a:buFont typeface="Wingdings 3" pitchFamily="18" charset="2"/>
              <a:buNone/>
            </a:pPr>
            <a:r>
              <a:rPr lang="en-US" sz="2500" b="1" smtClean="0"/>
              <a:t>6. IN TASK 3 YOU MUST</a:t>
            </a:r>
          </a:p>
          <a:p>
            <a:pPr>
              <a:lnSpc>
                <a:spcPct val="90000"/>
              </a:lnSpc>
              <a:buFont typeface="Wingdings 3" pitchFamily="18" charset="2"/>
              <a:buNone/>
            </a:pPr>
            <a:r>
              <a:rPr lang="en-US" sz="2500" b="1" smtClean="0"/>
              <a:t> </a:t>
            </a:r>
          </a:p>
          <a:p>
            <a:pPr>
              <a:lnSpc>
                <a:spcPct val="90000"/>
              </a:lnSpc>
              <a:buFont typeface="Wingdings 3" pitchFamily="18" charset="2"/>
              <a:buNone/>
            </a:pPr>
            <a:r>
              <a:rPr lang="en-US" sz="2500" b="1" smtClean="0"/>
              <a:t>A DESCRIBE A PHOTO ACCORDING TO A PLAN</a:t>
            </a:r>
          </a:p>
          <a:p>
            <a:pPr>
              <a:lnSpc>
                <a:spcPct val="90000"/>
              </a:lnSpc>
              <a:buFont typeface="Wingdings 3" pitchFamily="18" charset="2"/>
              <a:buNone/>
            </a:pPr>
            <a:r>
              <a:rPr lang="en-US" sz="2500" b="1" smtClean="0"/>
              <a:t>B  GIVE A TALK BASED ON A PLAN GIVEN</a:t>
            </a:r>
          </a:p>
          <a:p>
            <a:pPr>
              <a:lnSpc>
                <a:spcPct val="90000"/>
              </a:lnSpc>
              <a:buFont typeface="Wingdings 3" pitchFamily="18" charset="2"/>
              <a:buNone/>
            </a:pPr>
            <a:r>
              <a:rPr lang="en-US" sz="2500" b="1" smtClean="0"/>
              <a:t>C COMPARE PHOTOS ACCORDING TO A PLAN</a:t>
            </a:r>
            <a:endParaRPr lang="ru-RU" sz="2500" b="1" smtClean="0"/>
          </a:p>
        </p:txBody>
      </p:sp>
      <p:sp>
        <p:nvSpPr>
          <p:cNvPr id="18436" name="Text Box 4"/>
          <p:cNvSpPr txBox="1">
            <a:spLocks noChangeArrowheads="1"/>
          </p:cNvSpPr>
          <p:nvPr/>
        </p:nvSpPr>
        <p:spPr bwMode="auto">
          <a:xfrm>
            <a:off x="971550" y="404813"/>
            <a:ext cx="3189288" cy="457200"/>
          </a:xfrm>
          <a:prstGeom prst="rect">
            <a:avLst/>
          </a:prstGeom>
          <a:noFill/>
          <a:ln w="9525">
            <a:noFill/>
            <a:miter lim="800000"/>
            <a:headEnd/>
            <a:tailEnd/>
          </a:ln>
          <a:effectLst/>
        </p:spPr>
        <p:txBody>
          <a:bodyPr>
            <a:spAutoFit/>
          </a:bodyPr>
          <a:lstStyle/>
          <a:p>
            <a:r>
              <a:rPr lang="en-US" sz="2400" b="1"/>
              <a:t>Quiz for teachers</a:t>
            </a:r>
            <a:endParaRPr lang="ru-RU" sz="2400" b="1"/>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a:spLocks noGrp="1"/>
          </p:cNvSpPr>
          <p:nvPr>
            <p:ph type="body" idx="1"/>
          </p:nvPr>
        </p:nvSpPr>
        <p:spPr>
          <a:xfrm>
            <a:off x="457200" y="188913"/>
            <a:ext cx="8229600" cy="6408737"/>
          </a:xfrm>
        </p:spPr>
        <p:txBody>
          <a:bodyPr/>
          <a:lstStyle/>
          <a:p>
            <a:pPr>
              <a:lnSpc>
                <a:spcPct val="80000"/>
              </a:lnSpc>
              <a:buFont typeface="Wingdings 3" pitchFamily="18" charset="2"/>
              <a:buNone/>
            </a:pPr>
            <a:endParaRPr lang="en-US" sz="900" smtClean="0"/>
          </a:p>
          <a:p>
            <a:pPr>
              <a:lnSpc>
                <a:spcPct val="80000"/>
              </a:lnSpc>
              <a:buFont typeface="Wingdings 3" pitchFamily="18" charset="2"/>
              <a:buNone/>
            </a:pPr>
            <a:r>
              <a:rPr lang="ru-RU" sz="1400" b="1" smtClean="0"/>
              <a:t>Из КОДИФИКАТОРА   НА САЙТЕ </a:t>
            </a:r>
            <a:r>
              <a:rPr lang="en-US" sz="1400" b="1" smtClean="0"/>
              <a:t>    fipi.ru</a:t>
            </a:r>
            <a:r>
              <a:rPr lang="ru-RU" sz="1400" b="1" smtClean="0"/>
              <a:t>    </a:t>
            </a:r>
            <a:r>
              <a:rPr lang="ru-RU" sz="900" b="1" smtClean="0"/>
              <a:t>en_oge_2018_pr (1).zip - ZIP archive, unpacked size 6 540 006 bytes</a:t>
            </a:r>
            <a:endParaRPr lang="ru-RU" sz="1400" b="1" smtClean="0"/>
          </a:p>
          <a:p>
            <a:pPr>
              <a:lnSpc>
                <a:spcPct val="80000"/>
              </a:lnSpc>
              <a:buFont typeface="Wingdings 3" pitchFamily="18" charset="2"/>
              <a:buNone/>
            </a:pPr>
            <a:r>
              <a:rPr lang="ru-RU" sz="2400" b="1" smtClean="0"/>
              <a:t>Предметное содержание речи</a:t>
            </a:r>
            <a:endParaRPr lang="ru-RU" sz="2400" smtClean="0"/>
          </a:p>
          <a:p>
            <a:pPr>
              <a:lnSpc>
                <a:spcPct val="80000"/>
              </a:lnSpc>
              <a:buFont typeface="Wingdings 3" pitchFamily="18" charset="2"/>
              <a:buNone/>
            </a:pPr>
            <a:endParaRPr lang="en-US" sz="2400" smtClean="0"/>
          </a:p>
          <a:p>
            <a:pPr>
              <a:lnSpc>
                <a:spcPct val="80000"/>
              </a:lnSpc>
            </a:pPr>
            <a:r>
              <a:rPr lang="ru-RU" sz="2400" b="1" smtClean="0"/>
              <a:t>A (Межличностные) взаимоотношения в семье</a:t>
            </a:r>
          </a:p>
          <a:p>
            <a:pPr>
              <a:lnSpc>
                <a:spcPct val="80000"/>
              </a:lnSpc>
              <a:buFont typeface="Wingdings 3" pitchFamily="18" charset="2"/>
              <a:buNone/>
            </a:pPr>
            <a:r>
              <a:rPr lang="ru-RU" sz="2400" b="1" smtClean="0"/>
              <a:t> </a:t>
            </a:r>
            <a:endParaRPr lang="en-US" sz="2400" b="1" smtClean="0"/>
          </a:p>
          <a:p>
            <a:pPr>
              <a:lnSpc>
                <a:spcPct val="80000"/>
              </a:lnSpc>
            </a:pPr>
            <a:r>
              <a:rPr lang="ru-RU" sz="2400" b="1" smtClean="0"/>
              <a:t>Б (Межличностные) взаимоотношения с друзьями и в школе </a:t>
            </a:r>
          </a:p>
          <a:p>
            <a:pPr>
              <a:lnSpc>
                <a:spcPct val="80000"/>
              </a:lnSpc>
            </a:pPr>
            <a:endParaRPr lang="en-US" sz="2400" b="1" smtClean="0"/>
          </a:p>
          <a:p>
            <a:pPr>
              <a:lnSpc>
                <a:spcPct val="80000"/>
              </a:lnSpc>
            </a:pPr>
            <a:r>
              <a:rPr lang="ru-RU" sz="2400" b="1" smtClean="0"/>
              <a:t>В Внешность и характеристики человека </a:t>
            </a:r>
          </a:p>
          <a:p>
            <a:pPr>
              <a:lnSpc>
                <a:spcPct val="80000"/>
              </a:lnSpc>
            </a:pPr>
            <a:endParaRPr lang="en-US" sz="2400" b="1" smtClean="0"/>
          </a:p>
          <a:p>
            <a:pPr>
              <a:lnSpc>
                <a:spcPct val="80000"/>
              </a:lnSpc>
            </a:pPr>
            <a:r>
              <a:rPr lang="ru-RU" sz="2400" b="1" smtClean="0"/>
              <a:t>Г Досуг и увлечения (спорт, музыка, чтение, посещение театра, кинотеатра, дискотеки, кафе). Молодежная мода </a:t>
            </a:r>
          </a:p>
          <a:p>
            <a:pPr>
              <a:lnSpc>
                <a:spcPct val="80000"/>
              </a:lnSpc>
              <a:buFont typeface="Wingdings 3" pitchFamily="18" charset="2"/>
              <a:buNone/>
            </a:pPr>
            <a:endParaRPr lang="en-US" sz="2400" b="1" smtClean="0"/>
          </a:p>
          <a:p>
            <a:pPr>
              <a:lnSpc>
                <a:spcPct val="80000"/>
              </a:lnSpc>
            </a:pPr>
            <a:r>
              <a:rPr lang="ru-RU" sz="2400" b="1" smtClean="0"/>
              <a:t>Д Покупки. Карманные деньги </a:t>
            </a:r>
          </a:p>
          <a:p>
            <a:pPr>
              <a:lnSpc>
                <a:spcPct val="80000"/>
              </a:lnSpc>
              <a:buFont typeface="Wingdings 3" pitchFamily="18" charset="2"/>
              <a:buNone/>
            </a:pPr>
            <a:endParaRPr lang="ru-RU" sz="2400" b="1" smtClean="0"/>
          </a:p>
          <a:p>
            <a:pPr>
              <a:lnSpc>
                <a:spcPct val="80000"/>
              </a:lnSpc>
            </a:pPr>
            <a:r>
              <a:rPr lang="ru-RU" sz="2400" b="1" smtClean="0"/>
              <a:t> Е Переписка </a:t>
            </a:r>
          </a:p>
          <a:p>
            <a:pPr>
              <a:lnSpc>
                <a:spcPct val="80000"/>
              </a:lnSpc>
            </a:pPr>
            <a:endParaRPr lang="ru-RU" sz="2400" b="1" smtClean="0"/>
          </a:p>
          <a:p>
            <a:pPr>
              <a:lnSpc>
                <a:spcPct val="80000"/>
              </a:lnSpc>
            </a:pPr>
            <a:r>
              <a:rPr lang="ru-RU" sz="2400" b="1" smtClean="0"/>
              <a:t>Ж Школьная жизнь. Изучаемые предметы и отношение к ним. Каникулы. Школьные обмены</a:t>
            </a:r>
            <a:endParaRPr lang="en-US" sz="2400" b="1"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3"/>
          <p:cNvSpPr>
            <a:spLocks noGrp="1"/>
          </p:cNvSpPr>
          <p:nvPr>
            <p:ph type="body" idx="1"/>
          </p:nvPr>
        </p:nvSpPr>
        <p:spPr>
          <a:xfrm>
            <a:off x="395288" y="333375"/>
            <a:ext cx="8497887" cy="6121400"/>
          </a:xfrm>
        </p:spPr>
        <p:txBody>
          <a:bodyPr/>
          <a:lstStyle/>
          <a:p>
            <a:pPr>
              <a:lnSpc>
                <a:spcPct val="90000"/>
              </a:lnSpc>
              <a:buFont typeface="Wingdings 3" pitchFamily="18" charset="2"/>
              <a:buNone/>
            </a:pPr>
            <a:r>
              <a:rPr lang="ru-RU" sz="1400" b="1" smtClean="0"/>
              <a:t>Из КОДИФИКАТОРА   НА САЙТЕ </a:t>
            </a:r>
            <a:r>
              <a:rPr lang="en-US" sz="1400" b="1" smtClean="0"/>
              <a:t>    fipi.ru</a:t>
            </a:r>
            <a:r>
              <a:rPr lang="ru-RU" sz="1400" b="1" smtClean="0"/>
              <a:t>    </a:t>
            </a:r>
            <a:r>
              <a:rPr lang="ru-RU" sz="900" b="1" smtClean="0"/>
              <a:t>en_oge_2018_pr (1).zip - ZIP archive, unpacked size 6 540 006 bytes</a:t>
            </a:r>
            <a:endParaRPr lang="ru-RU" sz="1400" b="1" smtClean="0"/>
          </a:p>
          <a:p>
            <a:pPr>
              <a:lnSpc>
                <a:spcPct val="90000"/>
              </a:lnSpc>
              <a:buFont typeface="Wingdings 3" pitchFamily="18" charset="2"/>
              <a:buNone/>
            </a:pPr>
            <a:r>
              <a:rPr lang="ru-RU" sz="2400" b="1" smtClean="0"/>
              <a:t>Предметное содержание речи</a:t>
            </a:r>
            <a:endParaRPr lang="en-US" sz="2400" b="1" smtClean="0"/>
          </a:p>
          <a:p>
            <a:pPr>
              <a:lnSpc>
                <a:spcPct val="90000"/>
              </a:lnSpc>
              <a:buFont typeface="Wingdings 3" pitchFamily="18" charset="2"/>
              <a:buNone/>
            </a:pPr>
            <a:r>
              <a:rPr lang="en-US" sz="2400" b="1" smtClean="0"/>
              <a:t>	</a:t>
            </a:r>
            <a:r>
              <a:rPr lang="ru-RU" sz="2400" b="1" smtClean="0"/>
              <a:t>З Проблемы выбора профессии и роль иностранного языка</a:t>
            </a:r>
          </a:p>
          <a:p>
            <a:pPr>
              <a:lnSpc>
                <a:spcPct val="90000"/>
              </a:lnSpc>
              <a:buFont typeface="Wingdings 3" pitchFamily="18" charset="2"/>
              <a:buNone/>
            </a:pPr>
            <a:r>
              <a:rPr lang="ru-RU" sz="2400" b="1" smtClean="0"/>
              <a:t> </a:t>
            </a:r>
          </a:p>
          <a:p>
            <a:pPr>
              <a:lnSpc>
                <a:spcPct val="90000"/>
              </a:lnSpc>
            </a:pPr>
            <a:r>
              <a:rPr lang="ru-RU" sz="2400" b="1" smtClean="0"/>
              <a:t>И Страны изучаемого языка и родная страна. Их географическое положение, климат, население, города и села, достопримечательности </a:t>
            </a:r>
          </a:p>
          <a:p>
            <a:pPr>
              <a:lnSpc>
                <a:spcPct val="90000"/>
              </a:lnSpc>
              <a:buFont typeface="Wingdings 3" pitchFamily="18" charset="2"/>
              <a:buNone/>
            </a:pPr>
            <a:endParaRPr lang="ru-RU" sz="2400" b="1" smtClean="0"/>
          </a:p>
          <a:p>
            <a:pPr>
              <a:lnSpc>
                <a:spcPct val="90000"/>
              </a:lnSpc>
            </a:pPr>
            <a:r>
              <a:rPr lang="ru-RU" sz="2400" b="1" smtClean="0"/>
              <a:t>К Страны изучаемого языка и родная страна. Их культурные особенности (национальные праздники, знаменательные даты, традиции, обычаи) </a:t>
            </a:r>
          </a:p>
          <a:p>
            <a:pPr>
              <a:lnSpc>
                <a:spcPct val="90000"/>
              </a:lnSpc>
              <a:buFont typeface="Wingdings 3" pitchFamily="18" charset="2"/>
              <a:buNone/>
            </a:pPr>
            <a:endParaRPr lang="en-US" sz="2400" b="1" smtClean="0"/>
          </a:p>
          <a:p>
            <a:pPr>
              <a:lnSpc>
                <a:spcPct val="90000"/>
              </a:lnSpc>
            </a:pPr>
            <a:r>
              <a:rPr lang="ru-RU" sz="2400" b="1" smtClean="0"/>
              <a:t>Л Выдающиеся люди родной страны и стран изучаемого языка, их вклад в науку и мировую культуру </a:t>
            </a:r>
            <a:endParaRPr lang="en-US" sz="2400" b="1"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4"/>
          <p:cNvSpPr>
            <a:spLocks noChangeArrowheads="1"/>
          </p:cNvSpPr>
          <p:nvPr/>
        </p:nvSpPr>
        <p:spPr bwMode="auto">
          <a:xfrm>
            <a:off x="539750" y="549275"/>
            <a:ext cx="8135938" cy="6943725"/>
          </a:xfrm>
          <a:prstGeom prst="rect">
            <a:avLst/>
          </a:prstGeom>
          <a:noFill/>
          <a:ln w="9525">
            <a:noFill/>
            <a:miter lim="800000"/>
            <a:headEnd/>
            <a:tailEnd/>
          </a:ln>
        </p:spPr>
        <p:txBody>
          <a:bodyPr>
            <a:spAutoFit/>
          </a:bodyPr>
          <a:lstStyle/>
          <a:p>
            <a:r>
              <a:rPr lang="ru-RU" b="1"/>
              <a:t>Из КОДИФИКАТОРА   НА САЙТЕ </a:t>
            </a:r>
            <a:r>
              <a:rPr lang="en-US" b="1"/>
              <a:t>    fipi.ru</a:t>
            </a:r>
            <a:r>
              <a:rPr lang="ru-RU" b="1"/>
              <a:t>    </a:t>
            </a:r>
            <a:endParaRPr lang="en-US" b="1"/>
          </a:p>
          <a:p>
            <a:r>
              <a:rPr lang="ru-RU" sz="2800" b="1"/>
              <a:t>Предметное содержание речи</a:t>
            </a:r>
            <a:endParaRPr lang="en-US" sz="2800" b="1"/>
          </a:p>
          <a:p>
            <a:endParaRPr lang="en-US" sz="2800"/>
          </a:p>
          <a:p>
            <a:r>
              <a:rPr lang="ru-RU" sz="2800" b="1"/>
              <a:t>М Путешествие по странам изучаемого языка и по России </a:t>
            </a:r>
            <a:endParaRPr lang="en-US" sz="2800" b="1"/>
          </a:p>
          <a:p>
            <a:endParaRPr lang="en-US" sz="2800" b="1"/>
          </a:p>
          <a:p>
            <a:r>
              <a:rPr lang="ru-RU" sz="2800" b="1"/>
              <a:t>Н Технический прогресс </a:t>
            </a:r>
            <a:endParaRPr lang="en-US" sz="2800" b="1"/>
          </a:p>
          <a:p>
            <a:endParaRPr lang="en-US" sz="2800" b="1"/>
          </a:p>
          <a:p>
            <a:r>
              <a:rPr lang="ru-RU" sz="2800" b="1"/>
              <a:t>О Глобальные проблемы современности </a:t>
            </a:r>
            <a:endParaRPr lang="en-US" sz="2800" b="1"/>
          </a:p>
          <a:p>
            <a:endParaRPr lang="en-US" sz="2800" b="1"/>
          </a:p>
          <a:p>
            <a:r>
              <a:rPr lang="ru-RU" sz="2800" b="1"/>
              <a:t>П Средства массовой информации (пресса, телевидение, радио, Интернет) </a:t>
            </a:r>
          </a:p>
          <a:p>
            <a:endParaRPr lang="en-US" sz="2800" b="1"/>
          </a:p>
          <a:p>
            <a:r>
              <a:rPr lang="ru-RU" sz="2800" b="1"/>
              <a:t>Р Природа и проблемы экологии. Здоровый образ жизни </a:t>
            </a:r>
          </a:p>
          <a:p>
            <a:pPr eaLnBrk="0" hangingPunct="0">
              <a:lnSpc>
                <a:spcPct val="90000"/>
              </a:lnSpc>
              <a:spcBef>
                <a:spcPct val="50000"/>
              </a:spcBef>
              <a:buClr>
                <a:schemeClr val="accent1"/>
              </a:buClr>
              <a:buSzPct val="68000"/>
              <a:buFont typeface="Wingdings 3" pitchFamily="18" charset="2"/>
              <a:buChar char=""/>
            </a:pPr>
            <a:endParaRPr lang="ru-RU" sz="2800" b="1">
              <a:latin typeface="Lucida Sans Unicode"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1178</TotalTime>
  <Words>1986</Words>
  <Application>Microsoft Office PowerPoint</Application>
  <PresentationFormat>Экран (4:3)</PresentationFormat>
  <Paragraphs>296</Paragraphs>
  <Slides>33</Slides>
  <Notes>0</Notes>
  <HiddenSlides>0</HiddenSlides>
  <MMClips>0</MMClips>
  <ScaleCrop>false</ScaleCrop>
  <HeadingPairs>
    <vt:vector size="6" baseType="variant">
      <vt:variant>
        <vt:lpstr>Использованные шрифты</vt:lpstr>
      </vt:variant>
      <vt:variant>
        <vt:i4>7</vt:i4>
      </vt:variant>
      <vt:variant>
        <vt:lpstr>Шаблон оформления</vt:lpstr>
      </vt:variant>
      <vt:variant>
        <vt:i4>7</vt:i4>
      </vt:variant>
      <vt:variant>
        <vt:lpstr>Заголовки слайдов</vt:lpstr>
      </vt:variant>
      <vt:variant>
        <vt:i4>33</vt:i4>
      </vt:variant>
    </vt:vector>
  </HeadingPairs>
  <TitlesOfParts>
    <vt:vector size="47" baseType="lpstr">
      <vt:lpstr>Arial</vt:lpstr>
      <vt:lpstr>Lucida Sans Unicode</vt:lpstr>
      <vt:lpstr>Wingdings 3</vt:lpstr>
      <vt:lpstr>Verdana</vt:lpstr>
      <vt:lpstr>Wingdings 2</vt:lpstr>
      <vt:lpstr>Calibri</vt:lpstr>
      <vt:lpstr>Wingdings</vt:lpstr>
      <vt:lpstr>Открытая</vt:lpstr>
      <vt:lpstr>Открытая</vt:lpstr>
      <vt:lpstr>Открытая</vt:lpstr>
      <vt:lpstr>Открытая</vt:lpstr>
      <vt:lpstr>Открытая</vt:lpstr>
      <vt:lpstr>Открытая</vt:lpstr>
      <vt:lpstr>Открытая</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Эффективная подготовка к устной части ЕГЭ по УМК издательства Макмиллан</dc:title>
  <dc:creator>Pavel Shabanov</dc:creator>
  <cp:lastModifiedBy>Татьяна Шабанова</cp:lastModifiedBy>
  <cp:revision>106</cp:revision>
  <dcterms:created xsi:type="dcterms:W3CDTF">2015-09-24T06:18:04Z</dcterms:created>
  <dcterms:modified xsi:type="dcterms:W3CDTF">2017-09-27T19:18:27Z</dcterms:modified>
</cp:coreProperties>
</file>