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7"/>
  </p:notesMasterIdLst>
  <p:sldIdLst>
    <p:sldId id="413" r:id="rId2"/>
    <p:sldId id="365" r:id="rId3"/>
    <p:sldId id="311" r:id="rId4"/>
    <p:sldId id="257" r:id="rId5"/>
    <p:sldId id="258" r:id="rId6"/>
    <p:sldId id="261" r:id="rId7"/>
    <p:sldId id="313" r:id="rId8"/>
    <p:sldId id="314" r:id="rId9"/>
    <p:sldId id="315" r:id="rId10"/>
    <p:sldId id="362" r:id="rId11"/>
    <p:sldId id="486" r:id="rId12"/>
    <p:sldId id="376" r:id="rId13"/>
    <p:sldId id="414" r:id="rId14"/>
    <p:sldId id="415" r:id="rId15"/>
    <p:sldId id="416" r:id="rId16"/>
    <p:sldId id="417" r:id="rId17"/>
    <p:sldId id="418" r:id="rId18"/>
    <p:sldId id="419" r:id="rId19"/>
    <p:sldId id="420" r:id="rId20"/>
    <p:sldId id="369" r:id="rId21"/>
    <p:sldId id="422" r:id="rId22"/>
    <p:sldId id="421" r:id="rId23"/>
    <p:sldId id="485" r:id="rId24"/>
    <p:sldId id="464" r:id="rId25"/>
    <p:sldId id="395" r:id="rId26"/>
    <p:sldId id="463" r:id="rId27"/>
    <p:sldId id="479" r:id="rId28"/>
    <p:sldId id="373" r:id="rId29"/>
    <p:sldId id="465" r:id="rId30"/>
    <p:sldId id="433" r:id="rId31"/>
    <p:sldId id="392" r:id="rId32"/>
    <p:sldId id="300" r:id="rId33"/>
    <p:sldId id="451" r:id="rId34"/>
    <p:sldId id="462" r:id="rId35"/>
    <p:sldId id="450" r:id="rId36"/>
    <p:sldId id="396" r:id="rId37"/>
    <p:sldId id="435" r:id="rId38"/>
    <p:sldId id="436" r:id="rId39"/>
    <p:sldId id="437" r:id="rId40"/>
    <p:sldId id="380" r:id="rId41"/>
    <p:sldId id="438" r:id="rId42"/>
    <p:sldId id="474" r:id="rId43"/>
    <p:sldId id="448" r:id="rId44"/>
    <p:sldId id="473" r:id="rId45"/>
    <p:sldId id="399" r:id="rId46"/>
    <p:sldId id="439" r:id="rId47"/>
    <p:sldId id="329" r:id="rId48"/>
    <p:sldId id="287" r:id="rId49"/>
    <p:sldId id="333" r:id="rId50"/>
    <p:sldId id="334" r:id="rId51"/>
    <p:sldId id="440" r:id="rId52"/>
    <p:sldId id="385" r:id="rId53"/>
    <p:sldId id="400" r:id="rId54"/>
    <p:sldId id="444" r:id="rId55"/>
    <p:sldId id="387" r:id="rId56"/>
    <p:sldId id="452" r:id="rId57"/>
    <p:sldId id="355" r:id="rId58"/>
    <p:sldId id="382" r:id="rId59"/>
    <p:sldId id="383" r:id="rId60"/>
    <p:sldId id="475" r:id="rId61"/>
    <p:sldId id="384" r:id="rId62"/>
    <p:sldId id="401" r:id="rId63"/>
    <p:sldId id="364" r:id="rId64"/>
    <p:sldId id="341" r:id="rId65"/>
    <p:sldId id="283" r:id="rId66"/>
    <p:sldId id="457" r:id="rId67"/>
    <p:sldId id="458" r:id="rId68"/>
    <p:sldId id="478" r:id="rId69"/>
    <p:sldId id="337" r:id="rId70"/>
    <p:sldId id="410" r:id="rId71"/>
    <p:sldId id="303" r:id="rId72"/>
    <p:sldId id="304" r:id="rId73"/>
    <p:sldId id="454" r:id="rId74"/>
    <p:sldId id="405" r:id="rId75"/>
    <p:sldId id="466" r:id="rId76"/>
    <p:sldId id="467" r:id="rId77"/>
    <p:sldId id="468" r:id="rId78"/>
    <p:sldId id="469" r:id="rId79"/>
    <p:sldId id="470" r:id="rId80"/>
    <p:sldId id="296" r:id="rId81"/>
    <p:sldId id="453" r:id="rId82"/>
    <p:sldId id="487" r:id="rId83"/>
    <p:sldId id="488" r:id="rId84"/>
    <p:sldId id="489" r:id="rId85"/>
    <p:sldId id="490"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94896" autoAdjust="0"/>
  </p:normalViewPr>
  <p:slideViewPr>
    <p:cSldViewPr>
      <p:cViewPr>
        <p:scale>
          <a:sx n="66" d="100"/>
          <a:sy n="66" d="100"/>
        </p:scale>
        <p:origin x="-1302" y="-1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FE5A4E-B0E2-4D11-AD0D-86A2B7D58885}" type="datetimeFigureOut">
              <a:rPr lang="en-GB" smtClean="0"/>
              <a:t>02/04/2013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ED048F-D0B2-49A7-8A83-064BC6950D0B}" type="slidenum">
              <a:rPr lang="en-GB" smtClean="0"/>
              <a:t>‹#›</a:t>
            </a:fld>
            <a:endParaRPr lang="en-GB"/>
          </a:p>
        </p:txBody>
      </p:sp>
    </p:spTree>
    <p:extLst>
      <p:ext uri="{BB962C8B-B14F-4D97-AF65-F5344CB8AC3E}">
        <p14:creationId xmlns:p14="http://schemas.microsoft.com/office/powerpoint/2010/main" val="54520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ED048F-D0B2-49A7-8A83-064BC6950D0B}" type="slidenum">
              <a:rPr lang="en-GB" smtClean="0"/>
              <a:t>1</a:t>
            </a:fld>
            <a:endParaRPr lang="en-GB"/>
          </a:p>
        </p:txBody>
      </p:sp>
    </p:spTree>
    <p:extLst>
      <p:ext uri="{BB962C8B-B14F-4D97-AF65-F5344CB8AC3E}">
        <p14:creationId xmlns:p14="http://schemas.microsoft.com/office/powerpoint/2010/main" val="134352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Replace</a:t>
            </a:r>
            <a:r>
              <a:rPr lang="en-US" baseline="0" dirty="0" smtClean="0"/>
              <a:t> with Gateway stuff here!!!</a:t>
            </a:r>
            <a:endParaRPr lang="ru-RU" dirty="0"/>
          </a:p>
        </p:txBody>
      </p:sp>
      <p:sp>
        <p:nvSpPr>
          <p:cNvPr id="4" name="Номер слайда 3"/>
          <p:cNvSpPr>
            <a:spLocks noGrp="1"/>
          </p:cNvSpPr>
          <p:nvPr>
            <p:ph type="sldNum" sz="quarter" idx="10"/>
          </p:nvPr>
        </p:nvSpPr>
        <p:spPr/>
        <p:txBody>
          <a:bodyPr/>
          <a:lstStyle/>
          <a:p>
            <a:fld id="{95ED048F-D0B2-49A7-8A83-064BC6950D0B}" type="slidenum">
              <a:rPr lang="en-GB" smtClean="0"/>
              <a:t>20</a:t>
            </a:fld>
            <a:endParaRPr lang="en-GB"/>
          </a:p>
        </p:txBody>
      </p:sp>
    </p:spTree>
    <p:extLst>
      <p:ext uri="{BB962C8B-B14F-4D97-AF65-F5344CB8AC3E}">
        <p14:creationId xmlns:p14="http://schemas.microsoft.com/office/powerpoint/2010/main" val="335884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EB1C4-2DAA-4CC6-BAFD-7773A2CA618D}" type="slidenum">
              <a:rPr lang="en-GB"/>
              <a:pPr/>
              <a:t>68</a:t>
            </a:fld>
            <a:endParaRPr lang="en-GB"/>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GB"/>
              <a:t>The target grammar in each unit is given </a:t>
            </a:r>
            <a:r>
              <a:rPr lang="en-GB" b="1"/>
              <a:t>meaningful context</a:t>
            </a:r>
            <a:r>
              <a:rPr lang="en-GB"/>
              <a:t> through the reading and listening texts. Using a guided discovery approach, students follow the questions to work out the use and form of the grammar in question with contextual hints to help them along.</a:t>
            </a:r>
          </a:p>
          <a:p>
            <a:r>
              <a:rPr lang="en-GB"/>
              <a:t>Students are directed to the </a:t>
            </a:r>
            <a:r>
              <a:rPr lang="en-GB" b="1"/>
              <a:t>Language Reference Section at the end of every unit</a:t>
            </a:r>
            <a:r>
              <a:rPr lang="en-GB"/>
              <a:t> to check their findings and grammatical hypotheses. These reference pages bring together all the grammar and vocabulary taught in the unit, making it much easier for student to revise and prepare for exams.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ED048F-D0B2-49A7-8A83-064BC6950D0B}" type="slidenum">
              <a:rPr lang="en-GB" smtClean="0"/>
              <a:t>81</a:t>
            </a:fld>
            <a:endParaRPr lang="en-GB"/>
          </a:p>
        </p:txBody>
      </p:sp>
    </p:spTree>
    <p:extLst>
      <p:ext uri="{BB962C8B-B14F-4D97-AF65-F5344CB8AC3E}">
        <p14:creationId xmlns:p14="http://schemas.microsoft.com/office/powerpoint/2010/main" val="134352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6659D-ECE0-4828-B1B9-9A1D1F78DD5C}" type="datetimeFigureOut">
              <a:rPr lang="en-GB" smtClean="0"/>
              <a:pPr/>
              <a:t>02/04/2013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73392E-C3EB-42BC-9215-BF9E74F9D5C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FF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6659D-ECE0-4828-B1B9-9A1D1F78DD5C}" type="datetimeFigureOut">
              <a:rPr lang="en-GB" smtClean="0"/>
              <a:pPr/>
              <a:t>02/04/2013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3392E-C3EB-42BC-9215-BF9E74F9D5C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cid:image001.gif@01CA12B3.9630D8B0" TargetMode="External"/><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uk/url?sa=i&amp;rct=j&amp;q=number+7&amp;source=images&amp;cd=&amp;cad=rja&amp;docid=RsV-L4LekxMoJM&amp;tbnid=C0KFaoLqa31mvM:&amp;ved=0CAUQjRw&amp;url=http://www.painfreeposturemn.com/BLOG/bid/140208/Top-10-Blog-Posts-of-2012-7-Is-Egoscue-Right-For-You&amp;ei=s-xRUdvdOubT4QTMi4Bw&amp;bvm=bv.44342787,d.bGE&amp;psig=AFQjCNEqZfzK3KXYxkhZWC7cugZrWcRzXg&amp;ust=136440989756595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penclipart.org/people/barretr/barretr_Key.sv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www.macmillan.com.mx/catalogue/digital/onestopenglish/(2)_%5bS%5d_onestopenglish.com.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uk/url?sa=i&amp;rct=j&amp;q=macmillan+exam+skills+for+russia&amp;source=images&amp;cd=&amp;cad=rja&amp;docid=Z3amuPU9gTy0zM&amp;tbnid=2pPA3krq_PStUM:&amp;ved=0CAUQjRw&amp;url=http://bookervil.ru/shop/uchebniki/inostranye-jazyki/angliiskii-jazyk/uchebniki-i-posobija-macmillan/macmillan-exam-skills-for-russia-2nd-edition-practice-tests-for-the-russian-state-exam-sbornik-testov-dlja-podgotovki-k-egye-student-s-book.html&amp;ei=55hMUbKPIYmr4ATk_IDoBQ&amp;bvm=bv.44158598,d.bGE&amp;psig=AFQjCNEND9EfivdJYItWwxI15xfM8cK2ew&amp;ust=1364060759557962"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uk/url?sa=i&amp;rct=j&amp;q=students+discussing+&amp;source=images&amp;cd=&amp;cad=rja&amp;docid=u4Zy09Nd_ZPmmM&amp;tbnid=_HqtAeOE4y1Q0M:&amp;ved=0CAUQjRw&amp;url=http://www.uky.edu/Ombud/ForStudents_Grades.php&amp;ei=ibtNUYHtIaWH4ATsmIHIBg&amp;bvm=bv.44158598,d.bGE&amp;psig=AFQjCNENIKp2KcZvQQ-LbHSL_wIFpdREeA&amp;ust=1364135105319754"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o.uk/url?sa=i&amp;rct=j&amp;q=youtube&amp;source=images&amp;cd=&amp;cad=rja&amp;docid=WqaDgtNKReFOjM&amp;tbnid=UyTFKrV035b97M:&amp;ved=0CAUQjRw&amp;url=/url?sa=i&amp;rct=j&amp;q=youtube&amp;source=images&amp;cd=&amp;cad=rja&amp;docid=WqaDgtNKReFOjM&amp;tbnid=UyTFKrV035b97M:&amp;ved=&amp;url=http://mashable.com/2010/02/14/youtube-birthday/&amp;ei=MaZMUYb2OqSE4gTDh4C4BQ&amp;bvm=bv.44158598,d.bGE&amp;psig=AFQjCNHpfxmxvGEmX9oTSzG463UaeHrzaw&amp;ust=1364064178309866&amp;ei=NKZMUeyTGoqs4ASN5YHgBg&amp;bvm=bv.44158598,d.bGE&amp;psig=AFQjCNHpfxmxvGEmX9oTSzG463UaeHrzaw&amp;ust=1364064178309866" TargetMode="Externa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eg"/></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4.jpeg"/><Relationship Id="rId4" Type="http://schemas.openxmlformats.org/officeDocument/2006/relationships/hyperlink" Target="http://www.google.co.uk/url?sa=i&amp;rct=j&amp;q=scrivener+learning+teaching&amp;source=images&amp;cd=&amp;cad=rja&amp;docid=riTldwyYVvgQMM&amp;tbnid=ey2MkshqE8ktHM:&amp;ved=0CAUQjRw&amp;url=http://betty-carlson.blogspot.com/2012/12/on-9th-day-of-christmas.html&amp;ei=7adMUZ-APdTY4QTul4CABg&amp;bvm=bv.44158598,d.bGE&amp;psig=AFQjCNHutEcIEOFaX-oyvy1NlRss1lfDaA&amp;ust=136406461744597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uk/url?sa=i&amp;rct=j&amp;q=scrivener+learning+teaching&amp;source=images&amp;cd=&amp;cad=rja&amp;docid=riTldwyYVvgQMM&amp;tbnid=ey2MkshqE8ktHM:&amp;ved=0CAUQjRw&amp;url=http://betty-carlson.blogspot.com/2012/12/on-9th-day-of-christmas.html&amp;ei=7adMUZ-APdTY4QTul4CABg&amp;bvm=bv.44158598,d.bGE&amp;psig=AFQjCNHutEcIEOFaX-oyvy1NlRss1lfDaA&amp;ust=1364064617445976" TargetMode="Externa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hyperlink" Target="http://www.google.co.uk/url?sa=i&amp;rct=j&amp;q=cambridge+fce+teacher's+handbook&amp;source=images&amp;cd=&amp;cad=rja&amp;docid=fnecMFjVpdYeRM&amp;tbnid=Zw2awGBf-2pn-M:&amp;ved=0CAUQjRw&amp;url=http://www.twirpx.com/file/300308/&amp;ei=_K1NUff0MIXJ4ATmvoHQBg&amp;bvm=bv.44158598,d.bGE&amp;psig=AFQjCNFEFfDdHbQnrKX16D7uLHR6FnW8Bg&amp;ust=1364131705245896"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google.co.uk/url?sa=i&amp;rct=j&amp;q=macmillan+exam+skills+for+russia&amp;source=images&amp;cd=&amp;cad=rja&amp;docid=Z3amuPU9gTy0zM&amp;tbnid=2pPA3krq_PStUM:&amp;ved=0CAUQjRw&amp;url=http://bookervil.ru/shop/uchebniki/inostranye-jazyki/angliiskii-jazyk/uchebniki-i-posobija-macmillan/macmillan-exam-skills-for-russia-2nd-edition-practice-tests-for-the-russian-state-exam-sbornik-testov-dlja-podgotovki-k-egye-student-s-book.html&amp;ei=55hMUbKPIYmr4ATk_IDoBQ&amp;bvm=bv.44158598,d.bGE&amp;psig=AFQjCNEND9EfivdJYItWwxI15xfM8cK2ew&amp;ust=1364060759557962" TargetMode="External"/><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6.jpeg"/><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8" Type="http://schemas.openxmlformats.org/officeDocument/2006/relationships/hyperlink" Target="http://game-shows.chris-place.com/shows/millionaire/images/phone-a-friend.jpg" TargetMode="External"/><Relationship Id="rId3" Type="http://schemas.openxmlformats.org/officeDocument/2006/relationships/image" Target="http://web.educastur.princast.es/eoi/eoimiere/myweb/blog/handouts/money/images/casestudies_hothouse.gif" TargetMode="External"/><Relationship Id="rId7" Type="http://schemas.openxmlformats.org/officeDocument/2006/relationships/image" Target="../media/image84.jpe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hyperlink" Target="http://www.pressmantoy.com/instructions/5000/5050.jpg" TargetMode="External"/><Relationship Id="rId5" Type="http://schemas.openxmlformats.org/officeDocument/2006/relationships/image" Target="../media/image83.jpeg"/><Relationship Id="rId4" Type="http://schemas.openxmlformats.org/officeDocument/2006/relationships/hyperlink" Target="http://www.google.co.uk/imgres?imgurl=http://game-shows.chris-place.com/shows/millionaire/images/ask-the-audience.jpg&amp;imgrefurl=http://game-shows.chris-place.com/shows/millionaire/hot-seat.htm&amp;usg=__YH2evgtaAyQH13UDqk4pD7hQjiA=&amp;h=180&amp;w=240&amp;sz=14&amp;hl=en&amp;start=2&amp;zoom=1&amp;tbnid=8ua_UtasWcPD2M:&amp;tbnh=83&amp;tbnw=110&amp;ei=ejiYT4L-FM2k4ASkyY3FBg&amp;prev=/search?q=millionaire+lifelines&amp;um=1&amp;hl=en&amp;sa=N&amp;rlz=1T4RNSN_enRU391RU429&amp;tbm=isch&amp;um=1&amp;itbs=1" TargetMode="External"/><Relationship Id="rId9" Type="http://schemas.openxmlformats.org/officeDocument/2006/relationships/image" Target="../media/image85.jpeg"/></Relationships>
</file>

<file path=ppt/slides/_rels/slide75.xml.rels><?xml version="1.0" encoding="UTF-8" standalone="yes"?>
<Relationships xmlns="http://schemas.openxmlformats.org/package/2006/relationships"><Relationship Id="rId8" Type="http://schemas.openxmlformats.org/officeDocument/2006/relationships/hyperlink" Target="http://game-shows.chris-place.com/shows/millionaire/images/phone-a-friend.jpg" TargetMode="External"/><Relationship Id="rId3" Type="http://schemas.openxmlformats.org/officeDocument/2006/relationships/image" Target="http://web.educastur.princast.es/eoi/eoimiere/myweb/blog/handouts/money/images/casestudies_hothouse.gif" TargetMode="External"/><Relationship Id="rId7" Type="http://schemas.openxmlformats.org/officeDocument/2006/relationships/image" Target="../media/image84.jpe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hyperlink" Target="http://www.pressmantoy.com/instructions/5000/5050.jpg" TargetMode="External"/><Relationship Id="rId5" Type="http://schemas.openxmlformats.org/officeDocument/2006/relationships/image" Target="../media/image83.jpeg"/><Relationship Id="rId4" Type="http://schemas.openxmlformats.org/officeDocument/2006/relationships/hyperlink" Target="http://www.google.co.uk/imgres?imgurl=http://game-shows.chris-place.com/shows/millionaire/images/ask-the-audience.jpg&amp;imgrefurl=http://game-shows.chris-place.com/shows/millionaire/hot-seat.htm&amp;usg=__YH2evgtaAyQH13UDqk4pD7hQjiA=&amp;h=180&amp;w=240&amp;sz=14&amp;hl=en&amp;start=2&amp;zoom=1&amp;tbnid=8ua_UtasWcPD2M:&amp;tbnh=83&amp;tbnw=110&amp;ei=ejiYT4L-FM2k4ASkyY3FBg&amp;prev=/search?q=millionaire+lifelines&amp;um=1&amp;hl=en&amp;sa=N&amp;rlz=1T4RNSN_enRU391RU429&amp;tbm=isch&amp;um=1&amp;itbs=1" TargetMode="External"/><Relationship Id="rId9" Type="http://schemas.openxmlformats.org/officeDocument/2006/relationships/image" Target="../media/image85.jpeg"/></Relationships>
</file>

<file path=ppt/slides/_rels/slide76.xml.rels><?xml version="1.0" encoding="UTF-8" standalone="yes"?>
<Relationships xmlns="http://schemas.openxmlformats.org/package/2006/relationships"><Relationship Id="rId8" Type="http://schemas.openxmlformats.org/officeDocument/2006/relationships/hyperlink" Target="http://game-shows.chris-place.com/shows/millionaire/images/phone-a-friend.jpg" TargetMode="External"/><Relationship Id="rId3" Type="http://schemas.openxmlformats.org/officeDocument/2006/relationships/image" Target="http://web.educastur.princast.es/eoi/eoimiere/myweb/blog/handouts/money/images/casestudies_hothouse.gif" TargetMode="External"/><Relationship Id="rId7" Type="http://schemas.openxmlformats.org/officeDocument/2006/relationships/image" Target="../media/image84.jpe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hyperlink" Target="http://www.pressmantoy.com/instructions/5000/5050.jpg" TargetMode="External"/><Relationship Id="rId5" Type="http://schemas.openxmlformats.org/officeDocument/2006/relationships/image" Target="../media/image83.jpeg"/><Relationship Id="rId4" Type="http://schemas.openxmlformats.org/officeDocument/2006/relationships/hyperlink" Target="http://www.google.co.uk/imgres?imgurl=http://game-shows.chris-place.com/shows/millionaire/images/ask-the-audience.jpg&amp;imgrefurl=http://game-shows.chris-place.com/shows/millionaire/hot-seat.htm&amp;usg=__YH2evgtaAyQH13UDqk4pD7hQjiA=&amp;h=180&amp;w=240&amp;sz=14&amp;hl=en&amp;start=2&amp;zoom=1&amp;tbnid=8ua_UtasWcPD2M:&amp;tbnh=83&amp;tbnw=110&amp;ei=ejiYT4L-FM2k4ASkyY3FBg&amp;prev=/search?q=millionaire+lifelines&amp;um=1&amp;hl=en&amp;sa=N&amp;rlz=1T4RNSN_enRU391RU429&amp;tbm=isch&amp;um=1&amp;itbs=1" TargetMode="External"/><Relationship Id="rId9" Type="http://schemas.openxmlformats.org/officeDocument/2006/relationships/image" Target="../media/image85.jpeg"/></Relationships>
</file>

<file path=ppt/slides/_rels/slide77.xml.rels><?xml version="1.0" encoding="UTF-8" standalone="yes"?>
<Relationships xmlns="http://schemas.openxmlformats.org/package/2006/relationships"><Relationship Id="rId8" Type="http://schemas.openxmlformats.org/officeDocument/2006/relationships/hyperlink" Target="http://game-shows.chris-place.com/shows/millionaire/images/phone-a-friend.jpg" TargetMode="External"/><Relationship Id="rId3" Type="http://schemas.openxmlformats.org/officeDocument/2006/relationships/image" Target="http://web.educastur.princast.es/eoi/eoimiere/myweb/blog/handouts/money/images/casestudies_hothouse.gif" TargetMode="External"/><Relationship Id="rId7" Type="http://schemas.openxmlformats.org/officeDocument/2006/relationships/image" Target="../media/image84.jpe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hyperlink" Target="http://www.pressmantoy.com/instructions/5000/5050.jpg" TargetMode="External"/><Relationship Id="rId5" Type="http://schemas.openxmlformats.org/officeDocument/2006/relationships/image" Target="../media/image83.jpeg"/><Relationship Id="rId4" Type="http://schemas.openxmlformats.org/officeDocument/2006/relationships/hyperlink" Target="http://www.google.co.uk/imgres?imgurl=http://game-shows.chris-place.com/shows/millionaire/images/ask-the-audience.jpg&amp;imgrefurl=http://game-shows.chris-place.com/shows/millionaire/hot-seat.htm&amp;usg=__YH2evgtaAyQH13UDqk4pD7hQjiA=&amp;h=180&amp;w=240&amp;sz=14&amp;hl=en&amp;start=2&amp;zoom=1&amp;tbnid=8ua_UtasWcPD2M:&amp;tbnh=83&amp;tbnw=110&amp;ei=ejiYT4L-FM2k4ASkyY3FBg&amp;prev=/search?q=millionaire+lifelines&amp;um=1&amp;hl=en&amp;sa=N&amp;rlz=1T4RNSN_enRU391RU429&amp;tbm=isch&amp;um=1&amp;itbs=1" TargetMode="External"/><Relationship Id="rId9" Type="http://schemas.openxmlformats.org/officeDocument/2006/relationships/image" Target="../media/image85.jpeg"/></Relationships>
</file>

<file path=ppt/slides/_rels/slide78.xml.rels><?xml version="1.0" encoding="UTF-8" standalone="yes"?>
<Relationships xmlns="http://schemas.openxmlformats.org/package/2006/relationships"><Relationship Id="rId8" Type="http://schemas.openxmlformats.org/officeDocument/2006/relationships/hyperlink" Target="http://game-shows.chris-place.com/shows/millionaire/images/phone-a-friend.jpg" TargetMode="External"/><Relationship Id="rId3" Type="http://schemas.openxmlformats.org/officeDocument/2006/relationships/image" Target="http://web.educastur.princast.es/eoi/eoimiere/myweb/blog/handouts/money/images/casestudies_hothouse.gif" TargetMode="External"/><Relationship Id="rId7" Type="http://schemas.openxmlformats.org/officeDocument/2006/relationships/image" Target="../media/image84.jpe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hyperlink" Target="http://www.pressmantoy.com/instructions/5000/5050.jpg" TargetMode="External"/><Relationship Id="rId5" Type="http://schemas.openxmlformats.org/officeDocument/2006/relationships/image" Target="../media/image83.jpeg"/><Relationship Id="rId4" Type="http://schemas.openxmlformats.org/officeDocument/2006/relationships/hyperlink" Target="http://www.google.co.uk/imgres?imgurl=http://game-shows.chris-place.com/shows/millionaire/images/ask-the-audience.jpg&amp;imgrefurl=http://game-shows.chris-place.com/shows/millionaire/hot-seat.htm&amp;usg=__YH2evgtaAyQH13UDqk4pD7hQjiA=&amp;h=180&amp;w=240&amp;sz=14&amp;hl=en&amp;start=2&amp;zoom=1&amp;tbnid=8ua_UtasWcPD2M:&amp;tbnh=83&amp;tbnw=110&amp;ei=ejiYT4L-FM2k4ASkyY3FBg&amp;prev=/search?q=millionaire+lifelines&amp;um=1&amp;hl=en&amp;sa=N&amp;rlz=1T4RNSN_enRU391RU429&amp;tbm=isch&amp;um=1&amp;itbs=1" TargetMode="External"/><Relationship Id="rId9" Type="http://schemas.openxmlformats.org/officeDocument/2006/relationships/image" Target="../media/image85.jpeg"/></Relationships>
</file>

<file path=ppt/slides/_rels/slide79.xml.rels><?xml version="1.0" encoding="UTF-8" standalone="yes"?>
<Relationships xmlns="http://schemas.openxmlformats.org/package/2006/relationships"><Relationship Id="rId8" Type="http://schemas.openxmlformats.org/officeDocument/2006/relationships/hyperlink" Target="http://game-shows.chris-place.com/shows/millionaire/images/phone-a-friend.jpg" TargetMode="External"/><Relationship Id="rId3" Type="http://schemas.openxmlformats.org/officeDocument/2006/relationships/image" Target="http://web.educastur.princast.es/eoi/eoimiere/myweb/blog/handouts/money/images/casestudies_hothouse.gif" TargetMode="External"/><Relationship Id="rId7" Type="http://schemas.openxmlformats.org/officeDocument/2006/relationships/image" Target="../media/image84.jpe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hyperlink" Target="http://www.pressmantoy.com/instructions/5000/5050.jpg" TargetMode="External"/><Relationship Id="rId5" Type="http://schemas.openxmlformats.org/officeDocument/2006/relationships/image" Target="../media/image83.jpeg"/><Relationship Id="rId4" Type="http://schemas.openxmlformats.org/officeDocument/2006/relationships/hyperlink" Target="http://www.google.co.uk/imgres?imgurl=http://game-shows.chris-place.com/shows/millionaire/images/ask-the-audience.jpg&amp;imgrefurl=http://game-shows.chris-place.com/shows/millionaire/hot-seat.htm&amp;usg=__YH2evgtaAyQH13UDqk4pD7hQjiA=&amp;h=180&amp;w=240&amp;sz=14&amp;hl=en&amp;start=2&amp;zoom=1&amp;tbnid=8ua_UtasWcPD2M:&amp;tbnh=83&amp;tbnw=110&amp;ei=ejiYT4L-FM2k4ASkyY3FBg&amp;prev=/search?q=millionaire+lifelines&amp;um=1&amp;hl=en&amp;sa=N&amp;rlz=1T4RNSN_enRU391RU429&amp;tbm=isch&amp;um=1&amp;itbs=1" TargetMode="External"/><Relationship Id="rId9"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cid:image001.gif@01CA12B3.9630D8B0" TargetMode="External"/><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82.xml.rels><?xml version="1.0" encoding="UTF-8" standalone="yes"?>
<Relationships xmlns="http://schemas.openxmlformats.org/package/2006/relationships"><Relationship Id="rId3" Type="http://schemas.openxmlformats.org/officeDocument/2006/relationships/image" Target="cid:image001.gif@01CA12B3.9630D8B0" TargetMode="External"/><Relationship Id="rId7" Type="http://schemas.openxmlformats.org/officeDocument/2006/relationships/image" Target="../media/image87.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www.google.co.uk/url?sa=i&amp;rct=j&amp;q=english+uk&amp;source=images&amp;cd=&amp;cad=rja&amp;docid=rmY4JA-hQZfZdM&amp;tbnid=Ky9N3jJztXzg_M:&amp;ved=0CAUQjRw&amp;url=http://www.blendedmec.com/general-posts/mec-may-newsletter&amp;ei=n9NRUYyDF8Hi4QSbn4HoDw&amp;bvm=bv.44342787,d.bGE&amp;psig=AFQjCNFQvSJCvlx-1_47UpsKQ1T8wHn_0A&amp;ust=1364403485192811" TargetMode="External"/><Relationship Id="rId5" Type="http://schemas.openxmlformats.org/officeDocument/2006/relationships/image" Target="../media/image86.jpeg"/><Relationship Id="rId4" Type="http://schemas.openxmlformats.org/officeDocument/2006/relationships/hyperlink" Target="http://www.google.co.uk/url?sa=i&amp;rct=j&amp;q=trinity+college+london+logo&amp;source=images&amp;cd=&amp;cad=rja&amp;docid=dlDXFUWx5P0BCM&amp;tbnid=ctLBL0TVfQ2LJM:&amp;ved=0CAUQjRw&amp;url=http://moodle.tesoltrainingscotland.co.uk/index.php?cal_m=3&amp;cal_y=2013&amp;ei=VtNRUdeSGvGK4gSt_IDADQ&amp;bvm=bv.44342787,d.bGE&amp;psig=AFQjCNE3_XZkOjewIwHGTOu0g5LfaJtuxg&amp;ust=1364403412277627"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www.google.co.uk/url?sa=i&amp;rct=j&amp;q=english+uk&amp;source=images&amp;cd=&amp;cad=rja&amp;docid=rmY4JA-hQZfZdM&amp;tbnid=Ky9N3jJztXzg_M:&amp;ved=0CAUQjRw&amp;url=http://www.blendedmec.com/general-posts/mec-may-newsletter&amp;ei=n9NRUYyDF8Hi4QSbn4HoDw&amp;bvm=bv.44342787,d.bGE&amp;psig=AFQjCNFQvSJCvlx-1_47UpsKQ1T8wHn_0A&amp;ust=1364403485192811" TargetMode="External"/><Relationship Id="rId3" Type="http://schemas.openxmlformats.org/officeDocument/2006/relationships/hyperlink" Target="http://www.iptrussia.ru/" TargetMode="External"/><Relationship Id="rId7" Type="http://schemas.openxmlformats.org/officeDocument/2006/relationships/image" Target="../media/image86.jpeg"/><Relationship Id="rId2" Type="http://schemas.openxmlformats.org/officeDocument/2006/relationships/hyperlink" Target="http://www.info@iptrussia.ru/"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trinity+college+london+logo&amp;source=images&amp;cd=&amp;cad=rja&amp;docid=dlDXFUWx5P0BCM&amp;tbnid=ctLBL0TVfQ2LJM:&amp;ved=0CAUQjRw&amp;url=http://moodle.tesoltrainingscotland.co.uk/index.php?cal_m=3&amp;cal_y=2013&amp;ei=VtNRUdeSGvGK4gSt_IDADQ&amp;bvm=bv.44342787,d.bGE&amp;psig=AFQjCNE3_XZkOjewIwHGTOu0g5LfaJtuxg&amp;ust=1364403412277627" TargetMode="External"/><Relationship Id="rId5" Type="http://schemas.openxmlformats.org/officeDocument/2006/relationships/image" Target="cid:image001.gif@01CA12B3.9630D8B0" TargetMode="External"/><Relationship Id="rId4" Type="http://schemas.openxmlformats.org/officeDocument/2006/relationships/image" Target="../media/image8.png"/><Relationship Id="rId9" Type="http://schemas.openxmlformats.org/officeDocument/2006/relationships/image" Target="../media/image8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420888"/>
            <a:ext cx="7772400" cy="1143000"/>
          </a:xfrm>
        </p:spPr>
        <p:txBody>
          <a:bodyPr rtlCol="0">
            <a:normAutofit fontScale="90000"/>
          </a:bodyPr>
          <a:lstStyle/>
          <a:p>
            <a:pPr eaLnBrk="1" fontAlgn="auto" hangingPunct="1">
              <a:spcAft>
                <a:spcPts val="0"/>
              </a:spcAft>
              <a:defRPr/>
            </a:pPr>
            <a:r>
              <a:rPr lang="es-ES_tradnl" b="1" dirty="0" smtClean="0"/>
              <a:t/>
            </a:r>
            <a:br>
              <a:rPr lang="es-ES_tradnl" b="1" dirty="0" smtClean="0"/>
            </a:br>
            <a:r>
              <a:rPr lang="es-ES_tradnl" b="1" dirty="0"/>
              <a:t/>
            </a:r>
            <a:br>
              <a:rPr lang="es-ES_tradnl" b="1" dirty="0"/>
            </a:br>
            <a:r>
              <a:rPr lang="en-US" sz="8900" b="1" dirty="0" smtClean="0"/>
              <a:t>Gateway to </a:t>
            </a:r>
            <a:br>
              <a:rPr lang="en-US" sz="8900" b="1" dirty="0" smtClean="0"/>
            </a:br>
            <a:r>
              <a:rPr lang="en-US" sz="8900" b="1" dirty="0" smtClean="0"/>
              <a:t>Exam Success</a:t>
            </a:r>
            <a:r>
              <a:rPr lang="ru-RU" sz="8900" b="1" dirty="0" smtClean="0"/>
              <a:t/>
            </a:r>
            <a:br>
              <a:rPr lang="ru-RU" sz="8900" b="1" dirty="0" smtClean="0"/>
            </a:br>
            <a:r>
              <a:rPr lang="en-US" b="1" dirty="0" smtClean="0"/>
              <a:t>Liam Tyler</a:t>
            </a:r>
            <a:r>
              <a:rPr lang="es-ES_tradnl" b="1" dirty="0" smtClean="0"/>
              <a:t> </a:t>
            </a:r>
            <a:endParaRPr lang="es-ES_tradnl" sz="4900" b="1" dirty="0" smtClean="0"/>
          </a:p>
        </p:txBody>
      </p:sp>
      <p:pic>
        <p:nvPicPr>
          <p:cNvPr id="2053" name="Picture 4" descr="Gateway-text-logo"/>
          <p:cNvPicPr>
            <a:picLocks noChangeAspect="1" noChangeArrowheads="1"/>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2 S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8912"/>
            <a:ext cx="13287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B1 S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88913"/>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B1+ S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2 S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2+ SB cover (dra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425" y="188913"/>
            <a:ext cx="13223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MacEng new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969" y="5411899"/>
            <a:ext cx="25765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id:image001.gif@01CA12B3.9630D8B0"/>
          <p:cNvPicPr>
            <a:picLocks noChangeAspect="1" noChangeArrowheads="1"/>
          </p:cNvPicPr>
          <p:nvPr/>
        </p:nvPicPr>
        <p:blipFill>
          <a:blip r:embed="rId10" r:link="rId11" cstate="print"/>
          <a:srcRect/>
          <a:stretch>
            <a:fillRect/>
          </a:stretch>
        </p:blipFill>
        <p:spPr bwMode="auto">
          <a:xfrm>
            <a:off x="5799696" y="5193190"/>
            <a:ext cx="1373650" cy="1054735"/>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254821278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628800"/>
            <a:ext cx="7772400" cy="1470025"/>
          </a:xfrm>
        </p:spPr>
        <p:txBody>
          <a:bodyPr>
            <a:noAutofit/>
          </a:bodyPr>
          <a:lstStyle/>
          <a:p>
            <a:r>
              <a:rPr lang="en-GB" sz="5400" b="1" dirty="0" smtClean="0"/>
              <a:t>Some rules of success for exam preparation</a:t>
            </a:r>
            <a:endParaRPr lang="en-GB" sz="5400" b="1" dirty="0"/>
          </a:p>
        </p:txBody>
      </p:sp>
      <p:pic>
        <p:nvPicPr>
          <p:cNvPr id="24578" name="Picture 2" descr="See full size image">
            <a:hlinkClick r:id="rId2"/>
          </p:cNvPr>
          <p:cNvPicPr>
            <a:picLocks noChangeAspect="1" noChangeArrowheads="1"/>
          </p:cNvPicPr>
          <p:nvPr/>
        </p:nvPicPr>
        <p:blipFill>
          <a:blip r:embed="rId3" cstate="print"/>
          <a:srcRect/>
          <a:stretch>
            <a:fillRect/>
          </a:stretch>
        </p:blipFill>
        <p:spPr bwMode="auto">
          <a:xfrm>
            <a:off x="3779912" y="3429000"/>
            <a:ext cx="2232248" cy="2260505"/>
          </a:xfrm>
          <a:prstGeom prst="rect">
            <a:avLst/>
          </a:prstGeom>
          <a:noFill/>
        </p:spPr>
      </p:pic>
      <p:pic>
        <p:nvPicPr>
          <p:cNvPr id="4"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2485344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descr="http://www.painfreeposturemn.com/Portals/111926/images/gold-number-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692696"/>
            <a:ext cx="3960440" cy="552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615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dirty="0" smtClean="0"/>
              <a:t>t____</a:t>
            </a:r>
          </a:p>
          <a:p>
            <a:pPr marL="514350" indent="-514350">
              <a:buFont typeface="+mj-lt"/>
              <a:buAutoNum type="arabicPeriod"/>
            </a:pPr>
            <a:r>
              <a:rPr lang="en-GB" sz="2800" dirty="0" smtClean="0"/>
              <a:t>need </a:t>
            </a:r>
            <a:r>
              <a:rPr lang="en-GB" sz="2800" dirty="0"/>
              <a:t>to be familiar with skills such as </a:t>
            </a:r>
            <a:r>
              <a:rPr lang="en-GB" sz="2800" dirty="0" smtClean="0"/>
              <a:t>reading for g____, </a:t>
            </a:r>
            <a:r>
              <a:rPr lang="en-GB" sz="2800" dirty="0" err="1" smtClean="0"/>
              <a:t>sc</a:t>
            </a:r>
            <a:r>
              <a:rPr lang="en-GB" sz="2800" dirty="0" smtClean="0"/>
              <a:t>_______, g_______ meaning from context</a:t>
            </a:r>
            <a:endParaRPr lang="en-GB" sz="2800" dirty="0"/>
          </a:p>
          <a:p>
            <a:pPr marL="514350" lvl="0" indent="-514350">
              <a:buFont typeface="+mj-lt"/>
              <a:buAutoNum type="arabicPeriod"/>
            </a:pPr>
            <a:r>
              <a:rPr lang="en-GB" sz="2800" dirty="0" smtClean="0"/>
              <a:t>need </a:t>
            </a:r>
            <a:r>
              <a:rPr lang="en-GB" sz="2800" dirty="0"/>
              <a:t>to know useful exam </a:t>
            </a:r>
            <a:r>
              <a:rPr lang="en-GB" sz="2800" dirty="0" smtClean="0"/>
              <a:t>t______ and s_______ for different tasks</a:t>
            </a:r>
          </a:p>
          <a:p>
            <a:pPr marL="514350" lvl="0" indent="-514350">
              <a:buFont typeface="+mj-lt"/>
              <a:buAutoNum type="arabicPeriod"/>
            </a:pPr>
            <a:r>
              <a:rPr lang="en-GB" sz="2800" dirty="0" smtClean="0"/>
              <a:t>need to build c_______ </a:t>
            </a:r>
            <a:endParaRPr lang="en-GB" sz="2800" dirty="0"/>
          </a:p>
          <a:p>
            <a:pPr marL="514350" indent="-514350">
              <a:buFont typeface="+mj-lt"/>
              <a:buAutoNum type="arabicPeriod"/>
            </a:pPr>
            <a:r>
              <a:rPr lang="en-GB" sz="2800" dirty="0"/>
              <a:t>need to be familiar with </a:t>
            </a:r>
            <a:r>
              <a:rPr lang="en-GB" sz="2800" dirty="0" smtClean="0"/>
              <a:t>s______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dirty="0" err="1" smtClean="0"/>
              <a:t>i</a:t>
            </a:r>
            <a:r>
              <a:rPr lang="en-GB" sz="2800" dirty="0" smtClean="0"/>
              <a:t>_______ study </a:t>
            </a:r>
            <a:r>
              <a:rPr lang="en-GB" sz="2800" dirty="0"/>
              <a:t>skills</a:t>
            </a:r>
          </a:p>
          <a:p>
            <a:pPr marL="514350" indent="-514350">
              <a:buFont typeface="+mj-lt"/>
              <a:buAutoNum type="arabicPeriod"/>
            </a:pPr>
            <a:r>
              <a:rPr lang="en-GB" sz="2800" dirty="0" smtClean="0"/>
              <a:t>need </a:t>
            </a:r>
            <a:r>
              <a:rPr lang="en-GB" sz="2800" dirty="0"/>
              <a:t>sufficient </a:t>
            </a:r>
            <a:r>
              <a:rPr lang="en-GB" sz="2800" dirty="0" smtClean="0"/>
              <a:t>p____ </a:t>
            </a:r>
            <a:r>
              <a:rPr lang="en-GB" sz="2800" dirty="0"/>
              <a:t>with the </a:t>
            </a:r>
            <a:r>
              <a:rPr lang="en-GB" sz="2800" dirty="0" smtClean="0"/>
              <a:t>test and authentic f_______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1785627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u="sng" dirty="0" smtClean="0"/>
              <a:t>test</a:t>
            </a:r>
          </a:p>
          <a:p>
            <a:pPr marL="514350" indent="-514350">
              <a:buFont typeface="+mj-lt"/>
              <a:buAutoNum type="arabicPeriod"/>
            </a:pPr>
            <a:r>
              <a:rPr lang="en-GB" sz="2800" dirty="0" smtClean="0"/>
              <a:t>need </a:t>
            </a:r>
            <a:r>
              <a:rPr lang="en-GB" sz="2800" dirty="0"/>
              <a:t>to be familiar with skills such as </a:t>
            </a:r>
            <a:r>
              <a:rPr lang="en-GB" sz="2800" dirty="0" smtClean="0"/>
              <a:t>reading for g____, </a:t>
            </a:r>
            <a:r>
              <a:rPr lang="en-GB" sz="2800" dirty="0" err="1" smtClean="0"/>
              <a:t>sc</a:t>
            </a:r>
            <a:r>
              <a:rPr lang="en-GB" sz="2800" dirty="0" smtClean="0"/>
              <a:t>_______, g_______ meaning from context</a:t>
            </a:r>
            <a:endParaRPr lang="en-GB" sz="2800" dirty="0"/>
          </a:p>
          <a:p>
            <a:pPr marL="514350" lvl="0" indent="-514350">
              <a:buFont typeface="+mj-lt"/>
              <a:buAutoNum type="arabicPeriod"/>
            </a:pPr>
            <a:r>
              <a:rPr lang="en-GB" sz="2800" dirty="0" smtClean="0"/>
              <a:t>need </a:t>
            </a:r>
            <a:r>
              <a:rPr lang="en-GB" sz="2800" dirty="0"/>
              <a:t>to know useful exam </a:t>
            </a:r>
            <a:r>
              <a:rPr lang="en-GB" sz="2800" dirty="0" smtClean="0"/>
              <a:t>t______ and s_______ for different tasks</a:t>
            </a:r>
          </a:p>
          <a:p>
            <a:pPr marL="514350" lvl="0" indent="-514350">
              <a:buFont typeface="+mj-lt"/>
              <a:buAutoNum type="arabicPeriod"/>
            </a:pPr>
            <a:r>
              <a:rPr lang="en-GB" sz="2800" dirty="0" smtClean="0"/>
              <a:t>need to build c_______ </a:t>
            </a:r>
            <a:endParaRPr lang="en-GB" sz="2800" dirty="0"/>
          </a:p>
          <a:p>
            <a:pPr marL="514350" indent="-514350">
              <a:buFont typeface="+mj-lt"/>
              <a:buAutoNum type="arabicPeriod"/>
            </a:pPr>
            <a:r>
              <a:rPr lang="en-GB" sz="2800" dirty="0"/>
              <a:t>need to be familiar with </a:t>
            </a:r>
            <a:r>
              <a:rPr lang="en-GB" sz="2800" dirty="0" smtClean="0"/>
              <a:t>s______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dirty="0" err="1" smtClean="0"/>
              <a:t>i</a:t>
            </a:r>
            <a:r>
              <a:rPr lang="en-GB" sz="2800" dirty="0" smtClean="0"/>
              <a:t>_______ study </a:t>
            </a:r>
            <a:r>
              <a:rPr lang="en-GB" sz="2800" dirty="0"/>
              <a:t>skills</a:t>
            </a:r>
          </a:p>
          <a:p>
            <a:pPr marL="514350" indent="-514350">
              <a:buFont typeface="+mj-lt"/>
              <a:buAutoNum type="arabicPeriod"/>
            </a:pPr>
            <a:r>
              <a:rPr lang="en-GB" sz="2800" dirty="0" smtClean="0"/>
              <a:t>need </a:t>
            </a:r>
            <a:r>
              <a:rPr lang="en-GB" sz="2800" dirty="0"/>
              <a:t>sufficient </a:t>
            </a:r>
            <a:r>
              <a:rPr lang="en-GB" sz="2800" dirty="0" smtClean="0"/>
              <a:t>p____ </a:t>
            </a:r>
            <a:r>
              <a:rPr lang="en-GB" sz="2800" dirty="0"/>
              <a:t>with the </a:t>
            </a:r>
            <a:r>
              <a:rPr lang="en-GB" sz="2800" dirty="0" smtClean="0"/>
              <a:t>test and authentic f_______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3621917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u="sng" dirty="0" smtClean="0"/>
              <a:t>test</a:t>
            </a:r>
          </a:p>
          <a:p>
            <a:pPr marL="514350" indent="-514350">
              <a:buFont typeface="+mj-lt"/>
              <a:buAutoNum type="arabicPeriod"/>
            </a:pPr>
            <a:r>
              <a:rPr lang="en-GB" sz="2800" dirty="0" smtClean="0"/>
              <a:t>need </a:t>
            </a:r>
            <a:r>
              <a:rPr lang="en-GB" sz="2800" dirty="0"/>
              <a:t>to be familiar with skills such </a:t>
            </a:r>
            <a:r>
              <a:rPr lang="en-GB" sz="2800" dirty="0" smtClean="0"/>
              <a:t>as reading for </a:t>
            </a:r>
            <a:r>
              <a:rPr lang="en-GB" sz="2800" u="sng" dirty="0" smtClean="0"/>
              <a:t>gist</a:t>
            </a:r>
            <a:r>
              <a:rPr lang="en-GB" sz="2800" dirty="0" smtClean="0"/>
              <a:t>, </a:t>
            </a:r>
            <a:r>
              <a:rPr lang="en-GB" sz="2800" u="sng" dirty="0" smtClean="0"/>
              <a:t>scanning</a:t>
            </a:r>
            <a:r>
              <a:rPr lang="en-GB" sz="2800" dirty="0" smtClean="0"/>
              <a:t>, </a:t>
            </a:r>
            <a:r>
              <a:rPr lang="en-GB" sz="2800" u="sng" dirty="0" smtClean="0"/>
              <a:t>guessing</a:t>
            </a:r>
            <a:r>
              <a:rPr lang="en-GB" sz="2800" dirty="0" smtClean="0"/>
              <a:t> meaning from context</a:t>
            </a:r>
            <a:endParaRPr lang="en-GB" sz="2800" dirty="0"/>
          </a:p>
          <a:p>
            <a:pPr marL="514350" lvl="0" indent="-514350">
              <a:buFont typeface="+mj-lt"/>
              <a:buAutoNum type="arabicPeriod"/>
            </a:pPr>
            <a:r>
              <a:rPr lang="en-GB" sz="2800" dirty="0" smtClean="0"/>
              <a:t>need </a:t>
            </a:r>
            <a:r>
              <a:rPr lang="en-GB" sz="2800" dirty="0"/>
              <a:t>to know useful exam </a:t>
            </a:r>
            <a:r>
              <a:rPr lang="en-GB" sz="2800" dirty="0" smtClean="0"/>
              <a:t>t______ and s_______ for different tasks</a:t>
            </a:r>
          </a:p>
          <a:p>
            <a:pPr marL="514350" lvl="0" indent="-514350">
              <a:buFont typeface="+mj-lt"/>
              <a:buAutoNum type="arabicPeriod"/>
            </a:pPr>
            <a:r>
              <a:rPr lang="en-GB" sz="2800" dirty="0" smtClean="0"/>
              <a:t>need to build </a:t>
            </a:r>
            <a:r>
              <a:rPr lang="en-GB" sz="2800" dirty="0"/>
              <a:t>c</a:t>
            </a:r>
            <a:r>
              <a:rPr lang="en-GB" sz="2800" dirty="0" smtClean="0"/>
              <a:t>_______ </a:t>
            </a:r>
            <a:endParaRPr lang="en-GB" sz="2800" dirty="0"/>
          </a:p>
          <a:p>
            <a:pPr marL="514350" indent="-514350">
              <a:buFont typeface="+mj-lt"/>
              <a:buAutoNum type="arabicPeriod"/>
            </a:pPr>
            <a:r>
              <a:rPr lang="en-GB" sz="2800" dirty="0"/>
              <a:t>need to be familiar with </a:t>
            </a:r>
            <a:r>
              <a:rPr lang="en-GB" sz="2800" dirty="0" smtClean="0"/>
              <a:t>s______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dirty="0" err="1" smtClean="0"/>
              <a:t>i</a:t>
            </a:r>
            <a:r>
              <a:rPr lang="en-GB" sz="2800" dirty="0" smtClean="0"/>
              <a:t>_______ study </a:t>
            </a:r>
            <a:r>
              <a:rPr lang="en-GB" sz="2800" dirty="0"/>
              <a:t>skills</a:t>
            </a:r>
          </a:p>
          <a:p>
            <a:pPr marL="514350" indent="-514350">
              <a:buFont typeface="+mj-lt"/>
              <a:buAutoNum type="arabicPeriod"/>
            </a:pPr>
            <a:r>
              <a:rPr lang="en-GB" sz="2800" dirty="0" smtClean="0"/>
              <a:t>need </a:t>
            </a:r>
            <a:r>
              <a:rPr lang="en-GB" sz="2800" dirty="0"/>
              <a:t>sufficient </a:t>
            </a:r>
            <a:r>
              <a:rPr lang="en-GB" sz="2800" dirty="0" smtClean="0"/>
              <a:t>p____ </a:t>
            </a:r>
            <a:r>
              <a:rPr lang="en-GB" sz="2800" dirty="0"/>
              <a:t>with the </a:t>
            </a:r>
            <a:r>
              <a:rPr lang="en-GB" sz="2800" dirty="0" smtClean="0"/>
              <a:t>test and authentic f_______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3658395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u="sng" dirty="0" smtClean="0"/>
              <a:t>test</a:t>
            </a:r>
          </a:p>
          <a:p>
            <a:pPr marL="514350" indent="-514350">
              <a:buFont typeface="+mj-lt"/>
              <a:buAutoNum type="arabicPeriod"/>
            </a:pPr>
            <a:r>
              <a:rPr lang="en-GB" sz="2800" dirty="0"/>
              <a:t>need to be familiar with skills such as reading for </a:t>
            </a:r>
            <a:r>
              <a:rPr lang="en-GB" sz="2800" u="sng" dirty="0"/>
              <a:t>gist</a:t>
            </a:r>
            <a:r>
              <a:rPr lang="en-GB" sz="2800" dirty="0"/>
              <a:t>, </a:t>
            </a:r>
            <a:r>
              <a:rPr lang="en-GB" sz="2800" u="sng" dirty="0"/>
              <a:t>scanning</a:t>
            </a:r>
            <a:r>
              <a:rPr lang="en-GB" sz="2800" dirty="0"/>
              <a:t>, </a:t>
            </a:r>
            <a:r>
              <a:rPr lang="en-GB" sz="2800" u="sng" dirty="0"/>
              <a:t>guessing</a:t>
            </a:r>
            <a:r>
              <a:rPr lang="en-GB" sz="2800" dirty="0"/>
              <a:t> meaning from context</a:t>
            </a:r>
          </a:p>
          <a:p>
            <a:pPr marL="514350" lvl="0" indent="-514350">
              <a:buFont typeface="+mj-lt"/>
              <a:buAutoNum type="arabicPeriod"/>
            </a:pPr>
            <a:r>
              <a:rPr lang="en-GB" sz="2800" dirty="0" smtClean="0"/>
              <a:t>need </a:t>
            </a:r>
            <a:r>
              <a:rPr lang="en-GB" sz="2800" dirty="0"/>
              <a:t>to know useful exam </a:t>
            </a:r>
            <a:r>
              <a:rPr lang="en-GB" sz="2800" u="sng" dirty="0" smtClean="0"/>
              <a:t>techniques</a:t>
            </a:r>
            <a:r>
              <a:rPr lang="en-GB" sz="2800" dirty="0" smtClean="0"/>
              <a:t> and </a:t>
            </a:r>
            <a:r>
              <a:rPr lang="en-GB" sz="2800" u="sng" dirty="0" smtClean="0"/>
              <a:t>strategies</a:t>
            </a:r>
            <a:r>
              <a:rPr lang="en-GB" sz="2800" dirty="0" smtClean="0"/>
              <a:t> for different tasks</a:t>
            </a:r>
          </a:p>
          <a:p>
            <a:pPr marL="514350" lvl="0" indent="-514350">
              <a:buFont typeface="+mj-lt"/>
              <a:buAutoNum type="arabicPeriod"/>
            </a:pPr>
            <a:r>
              <a:rPr lang="en-GB" sz="2800" dirty="0" smtClean="0"/>
              <a:t>need to build c_______ </a:t>
            </a:r>
            <a:endParaRPr lang="en-GB" sz="2800" dirty="0"/>
          </a:p>
          <a:p>
            <a:pPr marL="514350" indent="-514350">
              <a:buFont typeface="+mj-lt"/>
              <a:buAutoNum type="arabicPeriod"/>
            </a:pPr>
            <a:r>
              <a:rPr lang="en-GB" sz="2800" dirty="0"/>
              <a:t>need to be familiar with </a:t>
            </a:r>
            <a:r>
              <a:rPr lang="en-GB" sz="2800" dirty="0" smtClean="0"/>
              <a:t>s______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dirty="0" err="1" smtClean="0"/>
              <a:t>i</a:t>
            </a:r>
            <a:r>
              <a:rPr lang="en-GB" sz="2800" dirty="0" smtClean="0"/>
              <a:t>_______ study </a:t>
            </a:r>
            <a:r>
              <a:rPr lang="en-GB" sz="2800" dirty="0"/>
              <a:t>skills</a:t>
            </a:r>
          </a:p>
          <a:p>
            <a:pPr marL="514350" indent="-514350">
              <a:buFont typeface="+mj-lt"/>
              <a:buAutoNum type="arabicPeriod"/>
            </a:pPr>
            <a:r>
              <a:rPr lang="en-GB" sz="2800" dirty="0" smtClean="0"/>
              <a:t>need </a:t>
            </a:r>
            <a:r>
              <a:rPr lang="en-GB" sz="2800" dirty="0"/>
              <a:t>sufficient </a:t>
            </a:r>
            <a:r>
              <a:rPr lang="en-GB" sz="2800" dirty="0" smtClean="0"/>
              <a:t>p____ </a:t>
            </a:r>
            <a:r>
              <a:rPr lang="en-GB" sz="2800" dirty="0"/>
              <a:t>with the </a:t>
            </a:r>
            <a:r>
              <a:rPr lang="en-GB" sz="2800" dirty="0" smtClean="0"/>
              <a:t>test and authentic f_______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2971435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u="sng" dirty="0" smtClean="0"/>
              <a:t>test</a:t>
            </a:r>
          </a:p>
          <a:p>
            <a:pPr marL="514350" indent="-514350">
              <a:buFont typeface="+mj-lt"/>
              <a:buAutoNum type="arabicPeriod"/>
            </a:pPr>
            <a:r>
              <a:rPr lang="en-GB" sz="2800" dirty="0"/>
              <a:t>need to be familiar with skills such as reading for </a:t>
            </a:r>
            <a:r>
              <a:rPr lang="en-GB" sz="2800" u="sng" dirty="0"/>
              <a:t>gist</a:t>
            </a:r>
            <a:r>
              <a:rPr lang="en-GB" sz="2800" dirty="0"/>
              <a:t>, </a:t>
            </a:r>
            <a:r>
              <a:rPr lang="en-GB" sz="2800" u="sng" dirty="0"/>
              <a:t>scanning</a:t>
            </a:r>
            <a:r>
              <a:rPr lang="en-GB" sz="2800" dirty="0"/>
              <a:t>, </a:t>
            </a:r>
            <a:r>
              <a:rPr lang="en-GB" sz="2800" u="sng" dirty="0"/>
              <a:t>guessing</a:t>
            </a:r>
            <a:r>
              <a:rPr lang="en-GB" sz="2800" dirty="0"/>
              <a:t> meaning from context</a:t>
            </a:r>
          </a:p>
          <a:p>
            <a:pPr marL="514350" lvl="0" indent="-514350">
              <a:buFont typeface="+mj-lt"/>
              <a:buAutoNum type="arabicPeriod"/>
            </a:pPr>
            <a:r>
              <a:rPr lang="en-GB" sz="2800" dirty="0" smtClean="0"/>
              <a:t>need </a:t>
            </a:r>
            <a:r>
              <a:rPr lang="en-GB" sz="2800" dirty="0"/>
              <a:t>to know useful exam </a:t>
            </a:r>
            <a:r>
              <a:rPr lang="en-GB" sz="2800" u="sng" dirty="0" smtClean="0"/>
              <a:t>techniques</a:t>
            </a:r>
            <a:r>
              <a:rPr lang="en-GB" sz="2800" dirty="0" smtClean="0"/>
              <a:t> and </a:t>
            </a:r>
            <a:r>
              <a:rPr lang="en-GB" sz="2800" u="sng" dirty="0" smtClean="0"/>
              <a:t>strategies</a:t>
            </a:r>
            <a:r>
              <a:rPr lang="en-GB" sz="2800" dirty="0" smtClean="0"/>
              <a:t> for different tasks</a:t>
            </a:r>
          </a:p>
          <a:p>
            <a:pPr marL="514350" lvl="0" indent="-514350">
              <a:buFont typeface="+mj-lt"/>
              <a:buAutoNum type="arabicPeriod"/>
            </a:pPr>
            <a:r>
              <a:rPr lang="en-GB" sz="2800" dirty="0" smtClean="0"/>
              <a:t>need to build </a:t>
            </a:r>
            <a:r>
              <a:rPr lang="en-GB" sz="2800" u="sng" dirty="0" smtClean="0"/>
              <a:t>confidence</a:t>
            </a:r>
            <a:r>
              <a:rPr lang="en-GB" sz="2800" dirty="0" smtClean="0"/>
              <a:t> </a:t>
            </a:r>
            <a:endParaRPr lang="en-GB" sz="2800" dirty="0"/>
          </a:p>
          <a:p>
            <a:pPr marL="514350" indent="-514350">
              <a:buFont typeface="+mj-lt"/>
              <a:buAutoNum type="arabicPeriod"/>
            </a:pPr>
            <a:r>
              <a:rPr lang="en-GB" sz="2800" dirty="0"/>
              <a:t>need to be familiar with </a:t>
            </a:r>
            <a:r>
              <a:rPr lang="en-GB" sz="2800" dirty="0" smtClean="0"/>
              <a:t>s______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dirty="0" err="1" smtClean="0"/>
              <a:t>i</a:t>
            </a:r>
            <a:r>
              <a:rPr lang="en-GB" sz="2800" dirty="0" smtClean="0"/>
              <a:t>_______ study </a:t>
            </a:r>
            <a:r>
              <a:rPr lang="en-GB" sz="2800" dirty="0"/>
              <a:t>skills</a:t>
            </a:r>
          </a:p>
          <a:p>
            <a:pPr marL="514350" indent="-514350">
              <a:buFont typeface="+mj-lt"/>
              <a:buAutoNum type="arabicPeriod"/>
            </a:pPr>
            <a:r>
              <a:rPr lang="en-GB" sz="2800" dirty="0" smtClean="0"/>
              <a:t>need </a:t>
            </a:r>
            <a:r>
              <a:rPr lang="en-GB" sz="2800" dirty="0"/>
              <a:t>sufficient </a:t>
            </a:r>
            <a:r>
              <a:rPr lang="en-GB" sz="2800" dirty="0" smtClean="0"/>
              <a:t>p____ </a:t>
            </a:r>
            <a:r>
              <a:rPr lang="en-GB" sz="2800" dirty="0"/>
              <a:t>with the </a:t>
            </a:r>
            <a:r>
              <a:rPr lang="en-GB" sz="2800" dirty="0" smtClean="0"/>
              <a:t>test and authentic f_______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1338400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u="sng" dirty="0" smtClean="0"/>
              <a:t>test</a:t>
            </a:r>
          </a:p>
          <a:p>
            <a:pPr marL="514350" indent="-514350">
              <a:buFont typeface="+mj-lt"/>
              <a:buAutoNum type="arabicPeriod"/>
            </a:pPr>
            <a:r>
              <a:rPr lang="en-GB" sz="2800" dirty="0"/>
              <a:t>need to be familiar with skills such as reading for </a:t>
            </a:r>
            <a:r>
              <a:rPr lang="en-GB" sz="2800" u="sng" dirty="0"/>
              <a:t>gist</a:t>
            </a:r>
            <a:r>
              <a:rPr lang="en-GB" sz="2800" dirty="0"/>
              <a:t>, </a:t>
            </a:r>
            <a:r>
              <a:rPr lang="en-GB" sz="2800" u="sng" dirty="0"/>
              <a:t>scanning</a:t>
            </a:r>
            <a:r>
              <a:rPr lang="en-GB" sz="2800" dirty="0"/>
              <a:t>, </a:t>
            </a:r>
            <a:r>
              <a:rPr lang="en-GB" sz="2800" u="sng" dirty="0"/>
              <a:t>guessing</a:t>
            </a:r>
            <a:r>
              <a:rPr lang="en-GB" sz="2800" dirty="0"/>
              <a:t> meaning from context</a:t>
            </a:r>
          </a:p>
          <a:p>
            <a:pPr marL="514350" lvl="0" indent="-514350">
              <a:buFont typeface="+mj-lt"/>
              <a:buAutoNum type="arabicPeriod"/>
            </a:pPr>
            <a:r>
              <a:rPr lang="en-GB" sz="2800" dirty="0" smtClean="0"/>
              <a:t>need </a:t>
            </a:r>
            <a:r>
              <a:rPr lang="en-GB" sz="2800" dirty="0"/>
              <a:t>to know useful exam </a:t>
            </a:r>
            <a:r>
              <a:rPr lang="en-GB" sz="2800" u="sng" dirty="0" smtClean="0"/>
              <a:t>techniques</a:t>
            </a:r>
            <a:r>
              <a:rPr lang="en-GB" sz="2800" dirty="0" smtClean="0"/>
              <a:t> and </a:t>
            </a:r>
            <a:r>
              <a:rPr lang="en-GB" sz="2800" u="sng" dirty="0" smtClean="0"/>
              <a:t>strategies</a:t>
            </a:r>
            <a:r>
              <a:rPr lang="en-GB" sz="2800" dirty="0" smtClean="0"/>
              <a:t> for different tasks</a:t>
            </a:r>
          </a:p>
          <a:p>
            <a:pPr marL="514350" lvl="0" indent="-514350">
              <a:buFont typeface="+mj-lt"/>
              <a:buAutoNum type="arabicPeriod"/>
            </a:pPr>
            <a:r>
              <a:rPr lang="en-GB" sz="2800" dirty="0" smtClean="0"/>
              <a:t>need to build </a:t>
            </a:r>
            <a:r>
              <a:rPr lang="en-GB" sz="2800" u="sng" dirty="0" smtClean="0"/>
              <a:t>confidence</a:t>
            </a:r>
            <a:r>
              <a:rPr lang="en-GB" sz="2800" dirty="0" smtClean="0"/>
              <a:t> </a:t>
            </a:r>
            <a:endParaRPr lang="en-GB" sz="2800" dirty="0"/>
          </a:p>
          <a:p>
            <a:pPr marL="514350" indent="-514350">
              <a:buFont typeface="+mj-lt"/>
              <a:buAutoNum type="arabicPeriod"/>
            </a:pPr>
            <a:r>
              <a:rPr lang="en-GB" sz="2800" dirty="0"/>
              <a:t>need to be familiar with </a:t>
            </a:r>
            <a:r>
              <a:rPr lang="en-GB" sz="2800" u="sng" dirty="0" smtClean="0"/>
              <a:t>sample</a:t>
            </a:r>
            <a:r>
              <a:rPr lang="en-GB" sz="2800" dirty="0" smtClean="0"/>
              <a:t>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dirty="0" err="1" smtClean="0"/>
              <a:t>i</a:t>
            </a:r>
            <a:r>
              <a:rPr lang="en-GB" sz="2800" dirty="0" smtClean="0"/>
              <a:t>_______ study </a:t>
            </a:r>
            <a:r>
              <a:rPr lang="en-GB" sz="2800" dirty="0"/>
              <a:t>skills</a:t>
            </a:r>
          </a:p>
          <a:p>
            <a:pPr marL="514350" indent="-514350">
              <a:buFont typeface="+mj-lt"/>
              <a:buAutoNum type="arabicPeriod"/>
            </a:pPr>
            <a:r>
              <a:rPr lang="en-GB" sz="2800" dirty="0" smtClean="0"/>
              <a:t>need </a:t>
            </a:r>
            <a:r>
              <a:rPr lang="en-GB" sz="2800" dirty="0"/>
              <a:t>sufficient </a:t>
            </a:r>
            <a:r>
              <a:rPr lang="en-GB" sz="2800" dirty="0" smtClean="0"/>
              <a:t>p____ </a:t>
            </a:r>
            <a:r>
              <a:rPr lang="en-GB" sz="2800" dirty="0"/>
              <a:t>with the </a:t>
            </a:r>
            <a:r>
              <a:rPr lang="en-GB" sz="2800" dirty="0" smtClean="0"/>
              <a:t>test and authentic f_______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3202671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u="sng" dirty="0" smtClean="0"/>
              <a:t>test</a:t>
            </a:r>
          </a:p>
          <a:p>
            <a:pPr marL="514350" indent="-514350">
              <a:buFont typeface="+mj-lt"/>
              <a:buAutoNum type="arabicPeriod"/>
            </a:pPr>
            <a:r>
              <a:rPr lang="en-GB" sz="2800" dirty="0"/>
              <a:t>need to be familiar with skills such as reading for </a:t>
            </a:r>
            <a:r>
              <a:rPr lang="en-GB" sz="2800" u="sng" dirty="0"/>
              <a:t>gist</a:t>
            </a:r>
            <a:r>
              <a:rPr lang="en-GB" sz="2800" dirty="0"/>
              <a:t>, </a:t>
            </a:r>
            <a:r>
              <a:rPr lang="en-GB" sz="2800" u="sng" dirty="0"/>
              <a:t>scanning</a:t>
            </a:r>
            <a:r>
              <a:rPr lang="en-GB" sz="2800" dirty="0"/>
              <a:t>, </a:t>
            </a:r>
            <a:r>
              <a:rPr lang="en-GB" sz="2800" u="sng" dirty="0"/>
              <a:t>guessing</a:t>
            </a:r>
            <a:r>
              <a:rPr lang="en-GB" sz="2800" dirty="0"/>
              <a:t> meaning from context</a:t>
            </a:r>
          </a:p>
          <a:p>
            <a:pPr marL="514350" lvl="0" indent="-514350">
              <a:buFont typeface="+mj-lt"/>
              <a:buAutoNum type="arabicPeriod"/>
            </a:pPr>
            <a:r>
              <a:rPr lang="en-GB" sz="2800" dirty="0" smtClean="0"/>
              <a:t>need </a:t>
            </a:r>
            <a:r>
              <a:rPr lang="en-GB" sz="2800" dirty="0"/>
              <a:t>to know useful exam </a:t>
            </a:r>
            <a:r>
              <a:rPr lang="en-GB" sz="2800" u="sng" dirty="0" smtClean="0"/>
              <a:t>techniques</a:t>
            </a:r>
            <a:r>
              <a:rPr lang="en-GB" sz="2800" dirty="0" smtClean="0"/>
              <a:t> and </a:t>
            </a:r>
            <a:r>
              <a:rPr lang="en-GB" sz="2800" u="sng" dirty="0" smtClean="0"/>
              <a:t>strategies</a:t>
            </a:r>
            <a:r>
              <a:rPr lang="en-GB" sz="2800" dirty="0" smtClean="0"/>
              <a:t> for different tasks</a:t>
            </a:r>
          </a:p>
          <a:p>
            <a:pPr marL="514350" lvl="0" indent="-514350">
              <a:buFont typeface="+mj-lt"/>
              <a:buAutoNum type="arabicPeriod"/>
            </a:pPr>
            <a:r>
              <a:rPr lang="en-GB" sz="2800" dirty="0" smtClean="0"/>
              <a:t>need to build </a:t>
            </a:r>
            <a:r>
              <a:rPr lang="en-GB" sz="2800" u="sng" dirty="0" smtClean="0"/>
              <a:t>confidence</a:t>
            </a:r>
            <a:r>
              <a:rPr lang="en-GB" sz="2800" dirty="0" smtClean="0"/>
              <a:t> </a:t>
            </a:r>
            <a:endParaRPr lang="en-GB" sz="2800" dirty="0"/>
          </a:p>
          <a:p>
            <a:pPr marL="514350" indent="-514350">
              <a:buFont typeface="+mj-lt"/>
              <a:buAutoNum type="arabicPeriod"/>
            </a:pPr>
            <a:r>
              <a:rPr lang="en-GB" sz="2800" dirty="0"/>
              <a:t>need to be familiar with </a:t>
            </a:r>
            <a:r>
              <a:rPr lang="en-GB" sz="2800" u="sng" dirty="0" smtClean="0"/>
              <a:t>sample</a:t>
            </a:r>
            <a:r>
              <a:rPr lang="en-GB" sz="2800" dirty="0" smtClean="0"/>
              <a:t>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u="sng" dirty="0" smtClean="0"/>
              <a:t>independent</a:t>
            </a:r>
            <a:r>
              <a:rPr lang="en-GB" sz="2800" dirty="0" smtClean="0"/>
              <a:t> study </a:t>
            </a:r>
            <a:r>
              <a:rPr lang="en-GB" sz="2800" dirty="0"/>
              <a:t>skills</a:t>
            </a:r>
          </a:p>
          <a:p>
            <a:pPr marL="514350" indent="-514350">
              <a:buFont typeface="+mj-lt"/>
              <a:buAutoNum type="arabicPeriod"/>
            </a:pPr>
            <a:r>
              <a:rPr lang="en-GB" sz="2800" dirty="0" smtClean="0"/>
              <a:t>need </a:t>
            </a:r>
            <a:r>
              <a:rPr lang="en-GB" sz="2800" dirty="0"/>
              <a:t>sufficient </a:t>
            </a:r>
            <a:r>
              <a:rPr lang="en-GB" sz="2800" dirty="0" smtClean="0"/>
              <a:t>p____ </a:t>
            </a:r>
            <a:r>
              <a:rPr lang="en-GB" sz="2800" dirty="0"/>
              <a:t>with the </a:t>
            </a:r>
            <a:r>
              <a:rPr lang="en-GB" sz="2800" dirty="0" smtClean="0"/>
              <a:t>test and authentic f_______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2015674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full size image">
            <a:hlinkClick r:id="rId2"/>
          </p:cNvPr>
          <p:cNvPicPr>
            <a:picLocks noChangeAspect="1" noChangeArrowheads="1"/>
          </p:cNvPicPr>
          <p:nvPr/>
        </p:nvPicPr>
        <p:blipFill>
          <a:blip r:embed="rId3" cstate="print">
            <a:lum bright="40000" contrast="-40000"/>
          </a:blip>
          <a:srcRect/>
          <a:stretch>
            <a:fillRect/>
          </a:stretch>
        </p:blipFill>
        <p:spPr bwMode="auto">
          <a:xfrm>
            <a:off x="1763688" y="404664"/>
            <a:ext cx="5904656" cy="5979402"/>
          </a:xfrm>
          <a:prstGeom prst="rect">
            <a:avLst/>
          </a:prstGeom>
          <a:noFill/>
        </p:spPr>
      </p:pic>
      <p:sp>
        <p:nvSpPr>
          <p:cNvPr id="5" name="Title 4"/>
          <p:cNvSpPr>
            <a:spLocks noGrp="1"/>
          </p:cNvSpPr>
          <p:nvPr>
            <p:ph type="title"/>
          </p:nvPr>
        </p:nvSpPr>
        <p:spPr>
          <a:xfrm>
            <a:off x="467544" y="0"/>
            <a:ext cx="8229600" cy="1143000"/>
          </a:xfrm>
        </p:spPr>
        <p:txBody>
          <a:bodyPr>
            <a:normAutofit/>
          </a:bodyPr>
          <a:lstStyle/>
          <a:p>
            <a:pPr algn="l"/>
            <a:r>
              <a:rPr lang="en-GB" dirty="0" smtClean="0"/>
              <a:t>Students......</a:t>
            </a:r>
            <a:endParaRPr lang="en-GB" sz="4800" dirty="0"/>
          </a:p>
        </p:txBody>
      </p:sp>
      <p:sp>
        <p:nvSpPr>
          <p:cNvPr id="3" name="Content Placeholder 2"/>
          <p:cNvSpPr>
            <a:spLocks noGrp="1"/>
          </p:cNvSpPr>
          <p:nvPr>
            <p:ph idx="1"/>
          </p:nvPr>
        </p:nvSpPr>
        <p:spPr>
          <a:xfrm>
            <a:off x="467544" y="1124744"/>
            <a:ext cx="8229600" cy="5733256"/>
          </a:xfrm>
        </p:spPr>
        <p:txBody>
          <a:bodyPr>
            <a:noAutofit/>
          </a:bodyPr>
          <a:lstStyle/>
          <a:p>
            <a:pPr marL="514350" indent="-514350">
              <a:buFont typeface="+mj-lt"/>
              <a:buAutoNum type="arabicPeriod"/>
            </a:pPr>
            <a:r>
              <a:rPr lang="en-GB" sz="2800" dirty="0"/>
              <a:t>need to know the </a:t>
            </a:r>
            <a:r>
              <a:rPr lang="en-GB" sz="2800" u="sng" dirty="0" smtClean="0"/>
              <a:t>test</a:t>
            </a:r>
          </a:p>
          <a:p>
            <a:pPr marL="514350" indent="-514350">
              <a:buFont typeface="+mj-lt"/>
              <a:buAutoNum type="arabicPeriod"/>
            </a:pPr>
            <a:r>
              <a:rPr lang="en-GB" sz="2800" dirty="0"/>
              <a:t>need to be familiar with skills such as reading for </a:t>
            </a:r>
            <a:r>
              <a:rPr lang="en-GB" sz="2800" u="sng" dirty="0"/>
              <a:t>gist</a:t>
            </a:r>
            <a:r>
              <a:rPr lang="en-GB" sz="2800" dirty="0"/>
              <a:t>, </a:t>
            </a:r>
            <a:r>
              <a:rPr lang="en-GB" sz="2800" u="sng" dirty="0"/>
              <a:t>scanning</a:t>
            </a:r>
            <a:r>
              <a:rPr lang="en-GB" sz="2800" dirty="0"/>
              <a:t>, </a:t>
            </a:r>
            <a:r>
              <a:rPr lang="en-GB" sz="2800" u="sng" dirty="0"/>
              <a:t>guessing</a:t>
            </a:r>
            <a:r>
              <a:rPr lang="en-GB" sz="2800" dirty="0"/>
              <a:t> meaning from context</a:t>
            </a:r>
          </a:p>
          <a:p>
            <a:pPr marL="514350" lvl="0" indent="-514350">
              <a:buFont typeface="+mj-lt"/>
              <a:buAutoNum type="arabicPeriod"/>
            </a:pPr>
            <a:r>
              <a:rPr lang="en-GB" sz="2800" dirty="0" smtClean="0"/>
              <a:t>need </a:t>
            </a:r>
            <a:r>
              <a:rPr lang="en-GB" sz="2800" dirty="0"/>
              <a:t>to know useful exam </a:t>
            </a:r>
            <a:r>
              <a:rPr lang="en-GB" sz="2800" u="sng" dirty="0" smtClean="0"/>
              <a:t>techniques</a:t>
            </a:r>
            <a:r>
              <a:rPr lang="en-GB" sz="2800" dirty="0" smtClean="0"/>
              <a:t> and </a:t>
            </a:r>
            <a:r>
              <a:rPr lang="en-GB" sz="2800" u="sng" dirty="0" smtClean="0"/>
              <a:t>strategies</a:t>
            </a:r>
            <a:r>
              <a:rPr lang="en-GB" sz="2800" dirty="0" smtClean="0"/>
              <a:t> for different tasks</a:t>
            </a:r>
          </a:p>
          <a:p>
            <a:pPr marL="514350" lvl="0" indent="-514350">
              <a:buFont typeface="+mj-lt"/>
              <a:buAutoNum type="arabicPeriod"/>
            </a:pPr>
            <a:r>
              <a:rPr lang="en-GB" sz="2800" dirty="0" smtClean="0"/>
              <a:t>need to build </a:t>
            </a:r>
            <a:r>
              <a:rPr lang="en-GB" sz="2800" u="sng" dirty="0" smtClean="0"/>
              <a:t>confidence</a:t>
            </a:r>
            <a:r>
              <a:rPr lang="en-GB" sz="2800" dirty="0" smtClean="0"/>
              <a:t> </a:t>
            </a:r>
            <a:endParaRPr lang="en-GB" sz="2800" dirty="0"/>
          </a:p>
          <a:p>
            <a:pPr marL="514350" indent="-514350">
              <a:buFont typeface="+mj-lt"/>
              <a:buAutoNum type="arabicPeriod"/>
            </a:pPr>
            <a:r>
              <a:rPr lang="en-GB" sz="2800" dirty="0"/>
              <a:t>need to be familiar with </a:t>
            </a:r>
            <a:r>
              <a:rPr lang="en-GB" sz="2800" u="sng" dirty="0" smtClean="0"/>
              <a:t>sample</a:t>
            </a:r>
            <a:r>
              <a:rPr lang="en-GB" sz="2800" dirty="0" smtClean="0"/>
              <a:t> </a:t>
            </a:r>
            <a:r>
              <a:rPr lang="en-GB" sz="2800" dirty="0"/>
              <a:t>answers</a:t>
            </a:r>
          </a:p>
          <a:p>
            <a:pPr marL="514350" lvl="0" indent="-514350">
              <a:buFont typeface="+mj-lt"/>
              <a:buAutoNum type="arabicPeriod"/>
            </a:pPr>
            <a:r>
              <a:rPr lang="en-GB" sz="2800" dirty="0" smtClean="0"/>
              <a:t>need </a:t>
            </a:r>
            <a:r>
              <a:rPr lang="en-GB" sz="2800" dirty="0"/>
              <a:t>to </a:t>
            </a:r>
            <a:r>
              <a:rPr lang="en-GB" sz="2800" dirty="0" smtClean="0"/>
              <a:t>develop </a:t>
            </a:r>
            <a:r>
              <a:rPr lang="en-GB" sz="2800" u="sng" dirty="0" smtClean="0"/>
              <a:t>independent</a:t>
            </a:r>
            <a:r>
              <a:rPr lang="en-GB" sz="2800" dirty="0" smtClean="0"/>
              <a:t> study </a:t>
            </a:r>
            <a:r>
              <a:rPr lang="en-GB" sz="2800" dirty="0"/>
              <a:t>skills</a:t>
            </a:r>
          </a:p>
          <a:p>
            <a:pPr marL="514350" indent="-514350">
              <a:buFont typeface="+mj-lt"/>
              <a:buAutoNum type="arabicPeriod"/>
            </a:pPr>
            <a:r>
              <a:rPr lang="en-GB" sz="2800" dirty="0" smtClean="0"/>
              <a:t>need </a:t>
            </a:r>
            <a:r>
              <a:rPr lang="en-GB" sz="2800" dirty="0"/>
              <a:t>sufficient </a:t>
            </a:r>
            <a:r>
              <a:rPr lang="en-GB" sz="2800" u="sng" dirty="0" smtClean="0"/>
              <a:t>practice</a:t>
            </a:r>
            <a:r>
              <a:rPr lang="en-GB" sz="2800" dirty="0" smtClean="0"/>
              <a:t> </a:t>
            </a:r>
            <a:r>
              <a:rPr lang="en-GB" sz="2800" dirty="0"/>
              <a:t>with the </a:t>
            </a:r>
            <a:r>
              <a:rPr lang="en-GB" sz="2800" dirty="0" smtClean="0"/>
              <a:t>test and authentic </a:t>
            </a:r>
            <a:r>
              <a:rPr lang="en-GB" sz="2800" u="sng" dirty="0" smtClean="0"/>
              <a:t>feedback</a:t>
            </a:r>
            <a:r>
              <a:rPr lang="en-GB" sz="2800" dirty="0" smtClean="0"/>
              <a:t> on results/progress</a:t>
            </a:r>
            <a:endParaRPr lang="en-GB" sz="2800" dirty="0"/>
          </a:p>
          <a:p>
            <a:pPr lvl="0"/>
            <a:endParaRPr lang="en-GB" sz="2800" dirty="0" smtClean="0"/>
          </a:p>
        </p:txBody>
      </p:sp>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57932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32048"/>
            <a:ext cx="8229600" cy="1143000"/>
          </a:xfrm>
        </p:spPr>
        <p:txBody>
          <a:bodyPr>
            <a:normAutofit/>
          </a:bodyPr>
          <a:lstStyle/>
          <a:p>
            <a:pPr algn="l"/>
            <a:r>
              <a:rPr lang="en-US" sz="4800" b="1" dirty="0" smtClean="0"/>
              <a:t>Gateway to </a:t>
            </a:r>
            <a:r>
              <a:rPr lang="en-GB" sz="4800" b="1" dirty="0" smtClean="0"/>
              <a:t>Exam success</a:t>
            </a:r>
            <a:endParaRPr lang="en-GB" sz="3600" b="1" dirty="0"/>
          </a:p>
        </p:txBody>
      </p:sp>
      <p:sp>
        <p:nvSpPr>
          <p:cNvPr id="6" name="Content Placeholder 5"/>
          <p:cNvSpPr>
            <a:spLocks noGrp="1"/>
          </p:cNvSpPr>
          <p:nvPr>
            <p:ph idx="1"/>
          </p:nvPr>
        </p:nvSpPr>
        <p:spPr>
          <a:xfrm>
            <a:off x="467544" y="980728"/>
            <a:ext cx="7416824" cy="4525963"/>
          </a:xfrm>
        </p:spPr>
        <p:txBody>
          <a:bodyPr>
            <a:normAutofit/>
          </a:bodyPr>
          <a:lstStyle/>
          <a:p>
            <a:r>
              <a:rPr lang="en-GB" sz="4000" dirty="0" smtClean="0"/>
              <a:t>Exam</a:t>
            </a:r>
            <a:r>
              <a:rPr lang="en-US" sz="4000" dirty="0" smtClean="0"/>
              <a:t>s: general considerations </a:t>
            </a:r>
            <a:r>
              <a:rPr lang="en-GB" sz="4000" dirty="0" smtClean="0"/>
              <a:t> </a:t>
            </a:r>
          </a:p>
          <a:p>
            <a:pPr marL="0" indent="0">
              <a:buNone/>
            </a:pPr>
            <a:endParaRPr lang="en-GB" sz="4000" dirty="0" smtClean="0"/>
          </a:p>
          <a:p>
            <a:r>
              <a:rPr lang="en-GB" sz="4000" dirty="0" smtClean="0"/>
              <a:t>Key rules for exam success</a:t>
            </a:r>
          </a:p>
          <a:p>
            <a:pPr marL="0" indent="0">
              <a:buNone/>
            </a:pPr>
            <a:endParaRPr lang="en-GB" sz="4000" dirty="0" smtClean="0"/>
          </a:p>
          <a:p>
            <a:r>
              <a:rPr lang="en-GB" sz="4000" dirty="0" smtClean="0"/>
              <a:t>Working with specific tasks</a:t>
            </a:r>
            <a:endParaRPr lang="en-GB" sz="4000" dirty="0"/>
          </a:p>
        </p:txBody>
      </p:sp>
      <p:pic>
        <p:nvPicPr>
          <p:cNvPr id="10" name="Picture 4" descr="Gateway-text-logo"/>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2 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17" y="4941168"/>
            <a:ext cx="1054083"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B1 S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096" y="4941168"/>
            <a:ext cx="1055342" cy="148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B1+ S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631" y="4941168"/>
            <a:ext cx="1054082" cy="148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2 S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081" y="4941168"/>
            <a:ext cx="1054082" cy="148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B2+ SB cover (dra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630" y="4941168"/>
            <a:ext cx="1049046" cy="148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770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8235" y="692696"/>
            <a:ext cx="6418021" cy="1143000"/>
          </a:xfrm>
        </p:spPr>
        <p:txBody>
          <a:bodyPr>
            <a:normAutofit fontScale="90000"/>
          </a:bodyPr>
          <a:lstStyle/>
          <a:p>
            <a:pPr algn="l"/>
            <a:r>
              <a:rPr lang="en-GB" b="1" dirty="0"/>
              <a:t>1. Familiarity with the test: task types and </a:t>
            </a:r>
            <a:r>
              <a:rPr lang="en-US" b="1" dirty="0"/>
              <a:t>exam </a:t>
            </a:r>
            <a:r>
              <a:rPr lang="en-GB" b="1" dirty="0"/>
              <a:t>skills</a:t>
            </a:r>
            <a:r>
              <a:rPr lang="ru-RU" b="1" dirty="0"/>
              <a:t/>
            </a:r>
            <a:br>
              <a:rPr lang="ru-RU" b="1" dirty="0"/>
            </a:br>
            <a:endParaRPr lang="ru-RU" dirty="0"/>
          </a:p>
        </p:txBody>
      </p:sp>
      <p:sp>
        <p:nvSpPr>
          <p:cNvPr id="3" name="Content Placeholder 2"/>
          <p:cNvSpPr>
            <a:spLocks noGrp="1"/>
          </p:cNvSpPr>
          <p:nvPr>
            <p:ph idx="1"/>
          </p:nvPr>
        </p:nvSpPr>
        <p:spPr>
          <a:xfrm>
            <a:off x="457200" y="1600200"/>
            <a:ext cx="6995120" cy="4525963"/>
          </a:xfrm>
        </p:spPr>
        <p:txBody>
          <a:bodyPr>
            <a:normAutofit/>
          </a:bodyPr>
          <a:lstStyle/>
          <a:p>
            <a:pPr marL="0" indent="0">
              <a:buNone/>
            </a:pPr>
            <a:r>
              <a:rPr lang="en-GB" sz="3600" i="1" dirty="0" smtClean="0">
                <a:solidFill>
                  <a:srgbClr val="002060"/>
                </a:solidFill>
              </a:rPr>
              <a:t>“</a:t>
            </a:r>
            <a:r>
              <a:rPr lang="en-GB" sz="3600" i="1" dirty="0">
                <a:solidFill>
                  <a:srgbClr val="002060"/>
                </a:solidFill>
              </a:rPr>
              <a:t>Familiarity with the format and the task type almost always results in a higher score. The test does not only test a student’s ability, it also tests their ability to do the test.”</a:t>
            </a:r>
            <a:endParaRPr lang="en-GB" sz="3600" b="1" i="1" dirty="0">
              <a:solidFill>
                <a:srgbClr val="002060"/>
              </a:solidFill>
            </a:endParaRPr>
          </a:p>
          <a:p>
            <a:pPr marL="0" indent="0">
              <a:buNone/>
            </a:pPr>
            <a:endParaRPr lang="en-GB" dirty="0"/>
          </a:p>
        </p:txBody>
      </p:sp>
      <p:pic>
        <p:nvPicPr>
          <p:cNvPr id="5" name="Picture 2" descr="See full size image">
            <a:hlinkClick r:id="rId3"/>
          </p:cNvPr>
          <p:cNvPicPr>
            <a:picLocks noChangeAspect="1" noChangeArrowheads="1"/>
          </p:cNvPicPr>
          <p:nvPr/>
        </p:nvPicPr>
        <p:blipFill>
          <a:blip r:embed="rId4" cstate="print"/>
          <a:srcRect/>
          <a:stretch>
            <a:fillRect/>
          </a:stretch>
        </p:blipFill>
        <p:spPr bwMode="auto">
          <a:xfrm>
            <a:off x="4949237" y="5229200"/>
            <a:ext cx="2492580" cy="864096"/>
          </a:xfrm>
          <a:prstGeom prst="rect">
            <a:avLst/>
          </a:prstGeom>
          <a:noFill/>
        </p:spPr>
      </p:pic>
      <p:sp>
        <p:nvSpPr>
          <p:cNvPr id="6" name="Subtitle 7"/>
          <p:cNvSpPr txBox="1">
            <a:spLocks/>
          </p:cNvSpPr>
          <p:nvPr/>
        </p:nvSpPr>
        <p:spPr>
          <a:xfrm>
            <a:off x="4932040" y="4501409"/>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800" dirty="0" smtClean="0">
                <a:solidFill>
                  <a:schemeClr val="tx2">
                    <a:lumMod val="75000"/>
                  </a:schemeClr>
                </a:solidFill>
              </a:rPr>
              <a:t>Adrian Tennant</a:t>
            </a:r>
            <a:endParaRPr lang="en-GB" sz="2800" dirty="0">
              <a:solidFill>
                <a:schemeClr val="tx2">
                  <a:lumMod val="75000"/>
                </a:schemeClr>
              </a:solidFill>
            </a:endParaRPr>
          </a:p>
        </p:txBody>
      </p:sp>
    </p:spTree>
    <p:extLst>
      <p:ext uri="{BB962C8B-B14F-4D97-AF65-F5344CB8AC3E}">
        <p14:creationId xmlns:p14="http://schemas.microsoft.com/office/powerpoint/2010/main" val="4031249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F:\more Gateway scans\exampracticelisten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22" t="-247" r="47789" b="4862"/>
          <a:stretch/>
        </p:blipFill>
        <p:spPr bwMode="auto">
          <a:xfrm>
            <a:off x="6660232" y="21523"/>
            <a:ext cx="23522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more Gateway scans\exampracticeread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5" r="5928" b="4509"/>
          <a:stretch/>
        </p:blipFill>
        <p:spPr bwMode="auto">
          <a:xfrm>
            <a:off x="29163" y="0"/>
            <a:ext cx="3987683" cy="6169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more Gateway scans\exampracticeread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54540" t="7411" r="6531" b="45237"/>
          <a:stretch/>
        </p:blipFill>
        <p:spPr bwMode="auto">
          <a:xfrm>
            <a:off x="3059832" y="51498"/>
            <a:ext cx="3054063" cy="5334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more Gateway scans\exampracticelistening.jpg"/>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4422" t="61467" r="47789" b="7626"/>
          <a:stretch/>
        </p:blipFill>
        <p:spPr bwMode="auto">
          <a:xfrm>
            <a:off x="4211960" y="3461341"/>
            <a:ext cx="3089854" cy="2869411"/>
          </a:xfrm>
          <a:prstGeom prst="rect">
            <a:avLst/>
          </a:prstGeom>
          <a:noFill/>
          <a:extLst>
            <a:ext uri="{909E8E84-426E-40DD-AFC4-6F175D3DCCD1}">
              <a14:hiddenFill xmlns:a14="http://schemas.microsoft.com/office/drawing/2010/main">
                <a:solidFill>
                  <a:srgbClr val="FFFFFF"/>
                </a:solidFill>
              </a14:hiddenFill>
            </a:ext>
          </a:extLst>
        </p:spPr>
      </p:pic>
      <p:sp>
        <p:nvSpPr>
          <p:cNvPr id="4" name="Стрелка вверх 3"/>
          <p:cNvSpPr/>
          <p:nvPr/>
        </p:nvSpPr>
        <p:spPr>
          <a:xfrm rot="18618309">
            <a:off x="7093128" y="5224112"/>
            <a:ext cx="1006415" cy="12236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верх 8"/>
          <p:cNvSpPr/>
          <p:nvPr/>
        </p:nvSpPr>
        <p:spPr>
          <a:xfrm rot="4441679">
            <a:off x="2131169" y="1055255"/>
            <a:ext cx="1006415" cy="12236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5" descr="B1 S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6103">
            <a:off x="762528" y="4743791"/>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711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4" descr="B1_Gateway_to_exams-page1"/>
          <p:cNvPicPr>
            <a:picLocks noChangeAspect="1" noChangeArrowheads="1"/>
          </p:cNvPicPr>
          <p:nvPr/>
        </p:nvPicPr>
        <p:blipFill>
          <a:blip r:embed="rId2" cstate="print"/>
          <a:srcRect/>
          <a:stretch>
            <a:fillRect/>
          </a:stretch>
        </p:blipFill>
        <p:spPr bwMode="auto">
          <a:xfrm>
            <a:off x="17934" y="0"/>
            <a:ext cx="4348336" cy="6825557"/>
          </a:xfrm>
          <a:prstGeom prst="rect">
            <a:avLst/>
          </a:prstGeom>
          <a:noFill/>
        </p:spPr>
      </p:pic>
      <p:pic>
        <p:nvPicPr>
          <p:cNvPr id="5" name="Picture 5" descr="B1_Gateway_to_exams-2"/>
          <p:cNvPicPr>
            <a:picLocks noChangeAspect="1" noChangeArrowheads="1"/>
          </p:cNvPicPr>
          <p:nvPr/>
        </p:nvPicPr>
        <p:blipFill>
          <a:blip r:embed="rId3" cstate="print"/>
          <a:srcRect/>
          <a:stretch>
            <a:fillRect/>
          </a:stretch>
        </p:blipFill>
        <p:spPr bwMode="auto">
          <a:xfrm>
            <a:off x="4366270" y="-5730"/>
            <a:ext cx="4824536" cy="6785952"/>
          </a:xfrm>
          <a:prstGeom prst="rect">
            <a:avLst/>
          </a:prstGeom>
          <a:noFill/>
        </p:spPr>
      </p:pic>
      <p:pic>
        <p:nvPicPr>
          <p:cNvPr id="6" name="Picture 5" descr="B1 S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6103">
            <a:off x="762528" y="4743791"/>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acEng new logo"/>
          <p:cNvPicPr>
            <a:picLocks noChangeAspect="1" noChangeArrowheads="1"/>
          </p:cNvPicPr>
          <p:nvPr/>
        </p:nvPicPr>
        <p:blipFill>
          <a:blip r:embed="rId5" cstate="print"/>
          <a:srcRect/>
          <a:stretch>
            <a:fillRect/>
          </a:stretch>
        </p:blipFill>
        <p:spPr bwMode="auto">
          <a:xfrm>
            <a:off x="6492930" y="6074939"/>
            <a:ext cx="2432497" cy="554543"/>
          </a:xfrm>
          <a:prstGeom prst="rect">
            <a:avLst/>
          </a:prstGeom>
          <a:noFill/>
          <a:ln w="9525">
            <a:noFill/>
            <a:miter lim="800000"/>
            <a:headEnd/>
            <a:tailEnd/>
          </a:ln>
        </p:spPr>
      </p:pic>
    </p:spTree>
    <p:extLst>
      <p:ext uri="{BB962C8B-B14F-4D97-AF65-F5344CB8AC3E}">
        <p14:creationId xmlns:p14="http://schemas.microsoft.com/office/powerpoint/2010/main" val="908074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600200"/>
            <a:ext cx="7139136" cy="4525963"/>
          </a:xfrm>
        </p:spPr>
        <p:txBody>
          <a:bodyPr>
            <a:normAutofit/>
          </a:bodyPr>
          <a:lstStyle/>
          <a:p>
            <a:pPr marL="0" indent="0">
              <a:buNone/>
            </a:pPr>
            <a:r>
              <a:rPr lang="en-US" sz="4800" dirty="0" smtClean="0"/>
              <a:t>Not only what</a:t>
            </a:r>
            <a:r>
              <a:rPr lang="ru-RU" sz="4800" dirty="0" smtClean="0"/>
              <a:t> </a:t>
            </a:r>
            <a:r>
              <a:rPr lang="en-US" sz="4800" dirty="0" smtClean="0"/>
              <a:t>to do, but also </a:t>
            </a:r>
            <a:r>
              <a:rPr lang="en-US" sz="4800" i="1" u="sng" dirty="0" smtClean="0"/>
              <a:t>how</a:t>
            </a:r>
            <a:r>
              <a:rPr lang="en-US" sz="4800" i="1" dirty="0" smtClean="0"/>
              <a:t> </a:t>
            </a:r>
            <a:r>
              <a:rPr lang="en-US" sz="4800" dirty="0" smtClean="0"/>
              <a:t>to do it!</a:t>
            </a:r>
            <a:endParaRPr lang="ru-RU" sz="4800" dirty="0"/>
          </a:p>
        </p:txBody>
      </p:sp>
      <p:pic>
        <p:nvPicPr>
          <p:cNvPr id="4" name="Picture 4" descr="MacEng new logo"/>
          <p:cNvPicPr>
            <a:picLocks noChangeAspect="1" noChangeArrowheads="1"/>
          </p:cNvPicPr>
          <p:nvPr/>
        </p:nvPicPr>
        <p:blipFill>
          <a:blip r:embed="rId2" cstate="print"/>
          <a:srcRect/>
          <a:stretch>
            <a:fillRect/>
          </a:stretch>
        </p:blipFill>
        <p:spPr bwMode="auto">
          <a:xfrm>
            <a:off x="611560" y="5844142"/>
            <a:ext cx="2432497" cy="554543"/>
          </a:xfrm>
          <a:prstGeom prst="rect">
            <a:avLst/>
          </a:prstGeom>
          <a:noFill/>
          <a:ln w="9525">
            <a:noFill/>
            <a:miter lim="800000"/>
            <a:headEnd/>
            <a:tailEnd/>
          </a:ln>
        </p:spPr>
      </p:pic>
      <p:pic>
        <p:nvPicPr>
          <p:cNvPr id="5"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53191"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668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solidFill>
                  <a:schemeClr val="bg1"/>
                </a:solidFill>
              </a:rPr>
              <a:t>Which skills are being trained here?</a:t>
            </a:r>
            <a:endParaRPr lang="ru-RU" dirty="0">
              <a:solidFill>
                <a:schemeClr val="bg1"/>
              </a:solidFill>
            </a:endParaRPr>
          </a:p>
        </p:txBody>
      </p:sp>
      <p:sp>
        <p:nvSpPr>
          <p:cNvPr id="3" name="Объект 2"/>
          <p:cNvSpPr>
            <a:spLocks noGrp="1"/>
          </p:cNvSpPr>
          <p:nvPr>
            <p:ph idx="1"/>
          </p:nvPr>
        </p:nvSpPr>
        <p:spPr/>
        <p:txBody>
          <a:bodyPr/>
          <a:lstStyle/>
          <a:p>
            <a:endParaRPr lang="ru-RU" dirty="0"/>
          </a:p>
        </p:txBody>
      </p:sp>
      <p:pic>
        <p:nvPicPr>
          <p:cNvPr id="4" name="Picture 3" descr="F:\more Gateway scans\exampracticeread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5" r="5928" b="4509"/>
          <a:stretch/>
        </p:blipFill>
        <p:spPr bwMode="auto">
          <a:xfrm>
            <a:off x="683568" y="1340768"/>
            <a:ext cx="3429209" cy="5305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more Gateway scans\exampracticeread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5" r="46131" b="81943"/>
          <a:stretch/>
        </p:blipFill>
        <p:spPr bwMode="auto">
          <a:xfrm>
            <a:off x="2699792" y="2512426"/>
            <a:ext cx="6120680" cy="3277777"/>
          </a:xfrm>
          <a:prstGeom prst="rect">
            <a:avLst/>
          </a:prstGeom>
          <a:noFill/>
          <a:extLst>
            <a:ext uri="{909E8E84-426E-40DD-AFC4-6F175D3DCCD1}">
              <a14:hiddenFill xmlns:a14="http://schemas.microsoft.com/office/drawing/2010/main">
                <a:solidFill>
                  <a:srgbClr val="FFFFFF"/>
                </a:solidFill>
              </a14:hiddenFill>
            </a:ext>
          </a:extLst>
        </p:spPr>
      </p:pic>
      <p:sp>
        <p:nvSpPr>
          <p:cNvPr id="7" name="Стрелка вниз 6"/>
          <p:cNvSpPr/>
          <p:nvPr/>
        </p:nvSpPr>
        <p:spPr>
          <a:xfrm rot="19750927">
            <a:off x="2213321" y="1960597"/>
            <a:ext cx="972942" cy="870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MacEng new logo"/>
          <p:cNvPicPr>
            <a:picLocks noChangeAspect="1" noChangeArrowheads="1"/>
          </p:cNvPicPr>
          <p:nvPr/>
        </p:nvPicPr>
        <p:blipFill>
          <a:blip r:embed="rId4" cstate="print"/>
          <a:srcRect/>
          <a:stretch>
            <a:fillRect/>
          </a:stretch>
        </p:blipFill>
        <p:spPr bwMode="auto">
          <a:xfrm>
            <a:off x="6492930" y="6074939"/>
            <a:ext cx="2432497" cy="554543"/>
          </a:xfrm>
          <a:prstGeom prst="rect">
            <a:avLst/>
          </a:prstGeom>
          <a:noFill/>
          <a:ln w="9525">
            <a:noFill/>
            <a:miter lim="800000"/>
            <a:headEnd/>
            <a:tailEnd/>
          </a:ln>
        </p:spPr>
      </p:pic>
    </p:spTree>
    <p:extLst>
      <p:ext uri="{BB962C8B-B14F-4D97-AF65-F5344CB8AC3E}">
        <p14:creationId xmlns:p14="http://schemas.microsoft.com/office/powerpoint/2010/main" val="34671028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074" name="Picture 2" descr="F:\more Gateway scans\exampracticereading2p8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55" r="4721" b="5186"/>
          <a:stretch/>
        </p:blipFill>
        <p:spPr bwMode="auto">
          <a:xfrm>
            <a:off x="567891" y="1052736"/>
            <a:ext cx="4035232" cy="5664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more Gateway scans\exampracticereading2p85.jpg"/>
          <p:cNvPicPr>
            <a:picLocks noChangeAspect="1" noChangeArrowheads="1"/>
          </p:cNvPicPr>
          <p:nvPr/>
        </p:nvPicPr>
        <p:blipFill rotWithShape="1">
          <a:blip r:embed="rId3">
            <a:extLst>
              <a:ext uri="{28A0092B-C50C-407E-A947-70E740481C1C}">
                <a14:useLocalDpi xmlns:a14="http://schemas.microsoft.com/office/drawing/2010/main" val="0"/>
              </a:ext>
            </a:extLst>
          </a:blip>
          <a:srcRect l="53285" t="31929" r="10036" b="57732"/>
          <a:stretch/>
        </p:blipFill>
        <p:spPr bwMode="auto">
          <a:xfrm>
            <a:off x="4301273" y="3885042"/>
            <a:ext cx="4401954" cy="1781745"/>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низ 9"/>
          <p:cNvSpPr/>
          <p:nvPr/>
        </p:nvSpPr>
        <p:spPr>
          <a:xfrm rot="18870098">
            <a:off x="3797460" y="3281272"/>
            <a:ext cx="569417" cy="901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27856"/>
            <a:ext cx="8229600" cy="1143000"/>
          </a:xfrm>
        </p:spPr>
        <p:txBody>
          <a:bodyPr>
            <a:normAutofit/>
          </a:bodyPr>
          <a:lstStyle/>
          <a:p>
            <a:r>
              <a:rPr lang="en-US" dirty="0" smtClean="0">
                <a:solidFill>
                  <a:schemeClr val="bg1"/>
                </a:solidFill>
              </a:rPr>
              <a:t>What skill is being trained here?</a:t>
            </a:r>
            <a:endParaRPr lang="ru-RU" dirty="0">
              <a:solidFill>
                <a:schemeClr val="bg1"/>
              </a:solidFill>
            </a:endParaRPr>
          </a:p>
        </p:txBody>
      </p:sp>
      <p:pic>
        <p:nvPicPr>
          <p:cNvPr id="9" name="Picture 4" descr="MacEng new logo"/>
          <p:cNvPicPr>
            <a:picLocks noChangeAspect="1" noChangeArrowheads="1"/>
          </p:cNvPicPr>
          <p:nvPr/>
        </p:nvPicPr>
        <p:blipFill>
          <a:blip r:embed="rId4" cstate="print"/>
          <a:srcRect/>
          <a:stretch>
            <a:fillRect/>
          </a:stretch>
        </p:blipFill>
        <p:spPr bwMode="auto">
          <a:xfrm>
            <a:off x="6492930" y="6074939"/>
            <a:ext cx="2432497" cy="554543"/>
          </a:xfrm>
          <a:prstGeom prst="rect">
            <a:avLst/>
          </a:prstGeom>
          <a:noFill/>
          <a:ln w="9525">
            <a:noFill/>
            <a:miter lim="800000"/>
            <a:headEnd/>
            <a:tailEnd/>
          </a:ln>
        </p:spPr>
      </p:pic>
    </p:spTree>
    <p:extLst>
      <p:ext uri="{BB962C8B-B14F-4D97-AF65-F5344CB8AC3E}">
        <p14:creationId xmlns:p14="http://schemas.microsoft.com/office/powerpoint/2010/main" val="3595685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6207" y="53752"/>
            <a:ext cx="8229600" cy="1143000"/>
          </a:xfrm>
        </p:spPr>
        <p:txBody>
          <a:bodyPr/>
          <a:lstStyle/>
          <a:p>
            <a:r>
              <a:rPr lang="en-US" dirty="0" smtClean="0">
                <a:solidFill>
                  <a:schemeClr val="bg1"/>
                </a:solidFill>
              </a:rPr>
              <a:t>Which skill is being trained here?</a:t>
            </a:r>
            <a:endParaRPr lang="ru-RU" dirty="0">
              <a:solidFill>
                <a:schemeClr val="bg1"/>
              </a:solidFill>
            </a:endParaRPr>
          </a:p>
        </p:txBody>
      </p:sp>
      <p:sp>
        <p:nvSpPr>
          <p:cNvPr id="3" name="Объект 2"/>
          <p:cNvSpPr>
            <a:spLocks noGrp="1"/>
          </p:cNvSpPr>
          <p:nvPr>
            <p:ph idx="1"/>
          </p:nvPr>
        </p:nvSpPr>
        <p:spPr/>
        <p:txBody>
          <a:bodyPr/>
          <a:lstStyle/>
          <a:p>
            <a:endParaRPr lang="ru-RU" dirty="0"/>
          </a:p>
        </p:txBody>
      </p:sp>
      <p:pic>
        <p:nvPicPr>
          <p:cNvPr id="1026" name="Picture 2" descr="F:\more Gateway scans\readingskills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24" r="5327" b="8554"/>
          <a:stretch/>
        </p:blipFill>
        <p:spPr bwMode="auto">
          <a:xfrm>
            <a:off x="5004048" y="1196752"/>
            <a:ext cx="3691759" cy="5407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more Gateway scans\readingskills2.jpg"/>
          <p:cNvPicPr>
            <a:picLocks noChangeAspect="1" noChangeArrowheads="1"/>
          </p:cNvPicPr>
          <p:nvPr/>
        </p:nvPicPr>
        <p:blipFill rotWithShape="1">
          <a:blip r:embed="rId3">
            <a:extLst>
              <a:ext uri="{28A0092B-C50C-407E-A947-70E740481C1C}">
                <a14:useLocalDpi xmlns:a14="http://schemas.microsoft.com/office/drawing/2010/main" val="0"/>
              </a:ext>
            </a:extLst>
          </a:blip>
          <a:srcRect l="5023" t="54986" r="62757" b="24061"/>
          <a:stretch/>
        </p:blipFill>
        <p:spPr bwMode="auto">
          <a:xfrm>
            <a:off x="539552" y="2079983"/>
            <a:ext cx="4009936" cy="3744416"/>
          </a:xfrm>
          <a:prstGeom prst="rect">
            <a:avLst/>
          </a:prstGeom>
          <a:noFill/>
          <a:extLst>
            <a:ext uri="{909E8E84-426E-40DD-AFC4-6F175D3DCCD1}">
              <a14:hiddenFill xmlns:a14="http://schemas.microsoft.com/office/drawing/2010/main">
                <a:solidFill>
                  <a:srgbClr val="FFFFFF"/>
                </a:solidFill>
              </a14:hiddenFill>
            </a:ext>
          </a:extLst>
        </p:spPr>
      </p:pic>
      <p:sp>
        <p:nvSpPr>
          <p:cNvPr id="7" name="Стрелка вниз 6"/>
          <p:cNvSpPr/>
          <p:nvPr/>
        </p:nvSpPr>
        <p:spPr>
          <a:xfrm rot="7957696">
            <a:off x="4539659" y="2803719"/>
            <a:ext cx="773243" cy="1621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31472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5" name="Picture 3" descr="F:\more Gateway scans\useofe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75" t="16466" r="50645" b="33992"/>
          <a:stretch/>
        </p:blipFill>
        <p:spPr bwMode="auto">
          <a:xfrm>
            <a:off x="2987824" y="2045332"/>
            <a:ext cx="3194160" cy="45832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1 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06103">
            <a:off x="618512" y="4437390"/>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more Gateway scans\examsuccessbetter.jpg"/>
          <p:cNvPicPr>
            <a:picLocks noChangeAspect="1" noChangeArrowheads="1"/>
          </p:cNvPicPr>
          <p:nvPr/>
        </p:nvPicPr>
        <p:blipFill rotWithShape="1">
          <a:blip r:embed="rId4">
            <a:extLst>
              <a:ext uri="{28A0092B-C50C-407E-A947-70E740481C1C}">
                <a14:useLocalDpi xmlns:a14="http://schemas.microsoft.com/office/drawing/2010/main" val="0"/>
              </a:ext>
            </a:extLst>
          </a:blip>
          <a:srcRect l="4038" t="64338" r="36398" b="25692"/>
          <a:stretch/>
        </p:blipFill>
        <p:spPr bwMode="auto">
          <a:xfrm>
            <a:off x="950091" y="119302"/>
            <a:ext cx="7269625" cy="174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628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5" name="Picture 3" descr="F:\more Gateway scans\useofe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75" t="16466" r="50645" b="33992"/>
          <a:stretch/>
        </p:blipFill>
        <p:spPr bwMode="auto">
          <a:xfrm>
            <a:off x="2361725" y="97645"/>
            <a:ext cx="4564565" cy="65496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91780" y="4440042"/>
            <a:ext cx="4104456" cy="22072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schemeClr val="tx1"/>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653136"/>
            <a:ext cx="2932638" cy="1994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B1 S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6103">
            <a:off x="402488" y="4537523"/>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6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5" name="Picture 3" descr="F:\more Gateway scans\useofe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75" t="16466" r="50645" b="33992"/>
          <a:stretch/>
        </p:blipFill>
        <p:spPr bwMode="auto">
          <a:xfrm>
            <a:off x="2361725" y="97645"/>
            <a:ext cx="4564565" cy="6549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1 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06103">
            <a:off x="402488" y="4537523"/>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85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t>Exams, exams, exams.....</a:t>
            </a:r>
            <a:endParaRPr lang="en-GB" sz="5400" b="1" dirty="0"/>
          </a:p>
        </p:txBody>
      </p:sp>
      <p:sp>
        <p:nvSpPr>
          <p:cNvPr id="3" name="Content Placeholder 2"/>
          <p:cNvSpPr>
            <a:spLocks noGrp="1"/>
          </p:cNvSpPr>
          <p:nvPr>
            <p:ph idx="1"/>
          </p:nvPr>
        </p:nvSpPr>
        <p:spPr/>
        <p:txBody>
          <a:bodyPr/>
          <a:lstStyle/>
          <a:p>
            <a:endParaRPr lang="en-GB"/>
          </a:p>
        </p:txBody>
      </p:sp>
      <p:pic>
        <p:nvPicPr>
          <p:cNvPr id="4" name="Picture 12" descr="Stressed-teacher-460x276"/>
          <p:cNvPicPr>
            <a:picLocks noChangeAspect="1" noChangeArrowheads="1"/>
          </p:cNvPicPr>
          <p:nvPr/>
        </p:nvPicPr>
        <p:blipFill>
          <a:blip r:embed="rId2" cstate="print"/>
          <a:srcRect/>
          <a:stretch>
            <a:fillRect/>
          </a:stretch>
        </p:blipFill>
        <p:spPr bwMode="auto">
          <a:xfrm>
            <a:off x="3635896" y="1700808"/>
            <a:ext cx="5048206" cy="3312368"/>
          </a:xfrm>
          <a:prstGeom prst="rect">
            <a:avLst/>
          </a:prstGeom>
          <a:noFill/>
        </p:spPr>
      </p:pic>
      <p:pic>
        <p:nvPicPr>
          <p:cNvPr id="3074" name="Picture 2" descr="http://socialatlasell.files.wordpress.com/2011/11/stressed-student1.jpg"/>
          <p:cNvPicPr>
            <a:picLocks noChangeAspect="1" noChangeArrowheads="1"/>
          </p:cNvPicPr>
          <p:nvPr/>
        </p:nvPicPr>
        <p:blipFill>
          <a:blip r:embed="rId3" cstate="print"/>
          <a:srcRect/>
          <a:stretch>
            <a:fillRect/>
          </a:stretch>
        </p:blipFill>
        <p:spPr bwMode="auto">
          <a:xfrm>
            <a:off x="611559" y="1553716"/>
            <a:ext cx="2695575" cy="4038600"/>
          </a:xfrm>
          <a:prstGeom prst="rect">
            <a:avLst/>
          </a:prstGeom>
          <a:noFill/>
        </p:spPr>
      </p:pic>
      <p:pic>
        <p:nvPicPr>
          <p:cNvPr id="6" name="Picture 4" descr="MacEng new logo"/>
          <p:cNvPicPr>
            <a:picLocks noChangeAspect="1" noChangeArrowheads="1"/>
          </p:cNvPicPr>
          <p:nvPr/>
        </p:nvPicPr>
        <p:blipFill>
          <a:blip r:embed="rId4" cstate="print"/>
          <a:srcRect/>
          <a:stretch>
            <a:fillRect/>
          </a:stretch>
        </p:blipFill>
        <p:spPr bwMode="auto">
          <a:xfrm>
            <a:off x="6444208" y="6021288"/>
            <a:ext cx="2432497" cy="5545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descr="C:\Users\user\Desktop\егэ\lia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84" t="16826" r="10415"/>
          <a:stretch/>
        </p:blipFill>
        <p:spPr bwMode="auto">
          <a:xfrm flipH="1" flipV="1">
            <a:off x="2195736" y="0"/>
            <a:ext cx="507806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ookervil.ru/covers/5658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4168777"/>
            <a:ext cx="1762219" cy="244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79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23529" y="1352079"/>
            <a:ext cx="7772400" cy="1470025"/>
          </a:xfrm>
        </p:spPr>
        <p:txBody>
          <a:bodyPr>
            <a:normAutofit/>
          </a:bodyPr>
          <a:lstStyle/>
          <a:p>
            <a:pPr algn="l"/>
            <a:r>
              <a:rPr lang="en-GB" sz="4000" b="1" dirty="0" smtClean="0"/>
              <a:t>2. Build confidence </a:t>
            </a:r>
            <a:endParaRPr lang="en-GB" sz="4000" b="1" dirty="0"/>
          </a:p>
        </p:txBody>
      </p:sp>
      <p:pic>
        <p:nvPicPr>
          <p:cNvPr id="6" name="Picture 4" descr="MacEng new logo"/>
          <p:cNvPicPr>
            <a:picLocks noChangeAspect="1" noChangeArrowheads="1"/>
          </p:cNvPicPr>
          <p:nvPr/>
        </p:nvPicPr>
        <p:blipFill>
          <a:blip r:embed="rId2" cstate="print"/>
          <a:srcRect/>
          <a:stretch>
            <a:fillRect/>
          </a:stretch>
        </p:blipFill>
        <p:spPr bwMode="auto">
          <a:xfrm>
            <a:off x="6372200" y="6021288"/>
            <a:ext cx="2432497" cy="554543"/>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266" y="2852936"/>
            <a:ext cx="4532927" cy="2592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Знак запрета 2"/>
          <p:cNvSpPr/>
          <p:nvPr/>
        </p:nvSpPr>
        <p:spPr>
          <a:xfrm>
            <a:off x="2912419" y="2636912"/>
            <a:ext cx="3194619" cy="302433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245434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G</a:t>
            </a:r>
            <a:r>
              <a:rPr lang="en-GB" dirty="0" smtClean="0"/>
              <a:t>ive them a hand to build confidence</a:t>
            </a:r>
            <a:endParaRPr lang="en-GB" dirty="0"/>
          </a:p>
        </p:txBody>
      </p:sp>
      <p:sp>
        <p:nvSpPr>
          <p:cNvPr id="3" name="Content Placeholder 2"/>
          <p:cNvSpPr>
            <a:spLocks noGrp="1"/>
          </p:cNvSpPr>
          <p:nvPr>
            <p:ph idx="1"/>
          </p:nvPr>
        </p:nvSpPr>
        <p:spPr/>
        <p:txBody>
          <a:bodyPr/>
          <a:lstStyle/>
          <a:p>
            <a:endParaRPr lang="en-GB" dirty="0"/>
          </a:p>
        </p:txBody>
      </p:sp>
      <p:pic>
        <p:nvPicPr>
          <p:cNvPr id="45058" name="Picture 2"/>
          <p:cNvPicPr>
            <a:picLocks noChangeAspect="1" noChangeArrowheads="1"/>
          </p:cNvPicPr>
          <p:nvPr/>
        </p:nvPicPr>
        <p:blipFill rotWithShape="1">
          <a:blip r:embed="rId2" cstate="print"/>
          <a:srcRect t="10595"/>
          <a:stretch/>
        </p:blipFill>
        <p:spPr bwMode="auto">
          <a:xfrm>
            <a:off x="395536" y="1721061"/>
            <a:ext cx="6912768" cy="4607062"/>
          </a:xfrm>
          <a:prstGeom prst="rect">
            <a:avLst/>
          </a:prstGeom>
          <a:noFill/>
          <a:ln w="9525">
            <a:noFill/>
            <a:miter lim="800000"/>
            <a:headEnd/>
            <a:tailEnd/>
          </a:ln>
          <a:effectLst/>
        </p:spPr>
      </p:pic>
      <p:sp>
        <p:nvSpPr>
          <p:cNvPr id="45059" name="Text Box 3"/>
          <p:cNvSpPr txBox="1">
            <a:spLocks noChangeArrowheads="1"/>
          </p:cNvSpPr>
          <p:nvPr/>
        </p:nvSpPr>
        <p:spPr bwMode="auto">
          <a:xfrm>
            <a:off x="5004048" y="2132856"/>
            <a:ext cx="1584176" cy="17081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1. _ _ _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2. _ _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3. _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4. _ _ _</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0" name="Text Box 4"/>
          <p:cNvSpPr txBox="1">
            <a:spLocks noChangeArrowheads="1"/>
          </p:cNvSpPr>
          <p:nvPr/>
        </p:nvSpPr>
        <p:spPr bwMode="auto">
          <a:xfrm>
            <a:off x="6924600" y="2132856"/>
            <a:ext cx="1584176" cy="172819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1. b _ _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2. T _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3. o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4. w _ _</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061" name="Text Box 5"/>
          <p:cNvSpPr txBox="1">
            <a:spLocks noChangeArrowheads="1"/>
          </p:cNvSpPr>
          <p:nvPr/>
        </p:nvSpPr>
        <p:spPr bwMode="auto">
          <a:xfrm>
            <a:off x="4992216" y="4008703"/>
            <a:ext cx="1584176" cy="1800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1. _ e </a:t>
            </a:r>
            <a:r>
              <a:rPr kumimoji="0" lang="en-GB" sz="2000" b="0" i="0" u="none" strike="noStrike" cap="none" normalizeH="0" baseline="0" dirty="0" err="1" smtClean="0">
                <a:ln>
                  <a:noFill/>
                </a:ln>
                <a:solidFill>
                  <a:schemeClr val="tx1"/>
                </a:solidFill>
                <a:effectLst/>
                <a:latin typeface="Calibri" pitchFamily="34" charset="0"/>
                <a:cs typeface="Arial" pitchFamily="34" charset="0"/>
              </a:rPr>
              <a:t>e</a:t>
            </a:r>
            <a:r>
              <a:rPr kumimoji="0" lang="en-GB" sz="2000" b="0" i="0" u="none" strike="noStrike" cap="none" normalizeH="0" baseline="0" dirty="0" smtClean="0">
                <a:ln>
                  <a:noFill/>
                </a:ln>
                <a:solidFill>
                  <a:schemeClr val="tx1"/>
                </a:solidFill>
                <a:effectLst/>
                <a:latin typeface="Calibri" pitchFamily="34" charset="0"/>
                <a:cs typeface="Arial" pitchFamily="34" charset="0"/>
              </a:rPr>
              <a:t>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2. _ h _</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3. _ 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cs typeface="Arial" pitchFamily="34" charset="0"/>
              </a:rPr>
              <a:t>4. _ a _</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2" name="Text Box 6"/>
          <p:cNvSpPr txBox="1">
            <a:spLocks noChangeArrowheads="1"/>
          </p:cNvSpPr>
          <p:nvPr/>
        </p:nvSpPr>
        <p:spPr bwMode="auto">
          <a:xfrm>
            <a:off x="6948264" y="4008703"/>
            <a:ext cx="1584176" cy="1800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the</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was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been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alibri" pitchFamily="34" charset="0"/>
                <a:cs typeface="Arial" pitchFamily="34" charset="0"/>
              </a:rPr>
              <a:t>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ppt_w</p:attrName>
                                        </p:attrNameLst>
                                      </p:cBhvr>
                                      <p:tavLst>
                                        <p:tav tm="0">
                                          <p:val>
                                            <p:fltVal val="0"/>
                                          </p:val>
                                        </p:tav>
                                        <p:tav tm="100000">
                                          <p:val>
                                            <p:strVal val="#ppt_w"/>
                                          </p:val>
                                        </p:tav>
                                      </p:tavLst>
                                    </p:anim>
                                    <p:anim calcmode="lin" valueType="num">
                                      <p:cBhvr>
                                        <p:cTn id="8" dur="500" fill="hold"/>
                                        <p:tgtEl>
                                          <p:spTgt spid="4505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5060"/>
                                        </p:tgtEl>
                                        <p:attrNameLst>
                                          <p:attrName>style.visibility</p:attrName>
                                        </p:attrNameLst>
                                      </p:cBhvr>
                                      <p:to>
                                        <p:strVal val="visible"/>
                                      </p:to>
                                    </p:set>
                                    <p:anim calcmode="lin" valueType="num">
                                      <p:cBhvr>
                                        <p:cTn id="13" dur="500" fill="hold"/>
                                        <p:tgtEl>
                                          <p:spTgt spid="45060"/>
                                        </p:tgtEl>
                                        <p:attrNameLst>
                                          <p:attrName>ppt_w</p:attrName>
                                        </p:attrNameLst>
                                      </p:cBhvr>
                                      <p:tavLst>
                                        <p:tav tm="0">
                                          <p:val>
                                            <p:fltVal val="0"/>
                                          </p:val>
                                        </p:tav>
                                        <p:tav tm="100000">
                                          <p:val>
                                            <p:strVal val="#ppt_w"/>
                                          </p:val>
                                        </p:tav>
                                      </p:tavLst>
                                    </p:anim>
                                    <p:anim calcmode="lin" valueType="num">
                                      <p:cBhvr>
                                        <p:cTn id="14" dur="500" fill="hold"/>
                                        <p:tgtEl>
                                          <p:spTgt spid="4506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5061"/>
                                        </p:tgtEl>
                                        <p:attrNameLst>
                                          <p:attrName>style.visibility</p:attrName>
                                        </p:attrNameLst>
                                      </p:cBhvr>
                                      <p:to>
                                        <p:strVal val="visible"/>
                                      </p:to>
                                    </p:set>
                                    <p:anim calcmode="lin" valueType="num">
                                      <p:cBhvr>
                                        <p:cTn id="19" dur="500" fill="hold"/>
                                        <p:tgtEl>
                                          <p:spTgt spid="45061"/>
                                        </p:tgtEl>
                                        <p:attrNameLst>
                                          <p:attrName>ppt_w</p:attrName>
                                        </p:attrNameLst>
                                      </p:cBhvr>
                                      <p:tavLst>
                                        <p:tav tm="0">
                                          <p:val>
                                            <p:fltVal val="0"/>
                                          </p:val>
                                        </p:tav>
                                        <p:tav tm="100000">
                                          <p:val>
                                            <p:strVal val="#ppt_w"/>
                                          </p:val>
                                        </p:tav>
                                      </p:tavLst>
                                    </p:anim>
                                    <p:anim calcmode="lin" valueType="num">
                                      <p:cBhvr>
                                        <p:cTn id="20" dur="500" fill="hold"/>
                                        <p:tgtEl>
                                          <p:spTgt spid="4506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5062"/>
                                        </p:tgtEl>
                                        <p:attrNameLst>
                                          <p:attrName>style.visibility</p:attrName>
                                        </p:attrNameLst>
                                      </p:cBhvr>
                                      <p:to>
                                        <p:strVal val="visible"/>
                                      </p:to>
                                    </p:set>
                                    <p:anim calcmode="lin" valueType="num">
                                      <p:cBhvr>
                                        <p:cTn id="25" dur="500" fill="hold"/>
                                        <p:tgtEl>
                                          <p:spTgt spid="45062"/>
                                        </p:tgtEl>
                                        <p:attrNameLst>
                                          <p:attrName>ppt_w</p:attrName>
                                        </p:attrNameLst>
                                      </p:cBhvr>
                                      <p:tavLst>
                                        <p:tav tm="0">
                                          <p:val>
                                            <p:fltVal val="0"/>
                                          </p:val>
                                        </p:tav>
                                        <p:tav tm="100000">
                                          <p:val>
                                            <p:strVal val="#ppt_w"/>
                                          </p:val>
                                        </p:tav>
                                      </p:tavLst>
                                    </p:anim>
                                    <p:anim calcmode="lin" valueType="num">
                                      <p:cBhvr>
                                        <p:cTn id="26" dur="500" fill="hold"/>
                                        <p:tgtEl>
                                          <p:spTgt spid="450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0" grpId="0" animBg="1"/>
      <p:bldP spid="45061" grpId="0" animBg="1"/>
      <p:bldP spid="4506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F:\more Gateway scans\readinghel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0" t="6262" r="3200" b="4551"/>
          <a:stretch/>
        </p:blipFill>
        <p:spPr bwMode="auto">
          <a:xfrm>
            <a:off x="2105487" y="0"/>
            <a:ext cx="49856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B2+ SB cover (d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2747">
            <a:off x="7237153" y="4749828"/>
            <a:ext cx="13223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more Gateway scans\readinghelp.jpg"/>
          <p:cNvPicPr>
            <a:picLocks noChangeAspect="1" noChangeArrowheads="1"/>
          </p:cNvPicPr>
          <p:nvPr/>
        </p:nvPicPr>
        <p:blipFill rotWithShape="1">
          <a:blip r:embed="rId2">
            <a:extLst>
              <a:ext uri="{28A0092B-C50C-407E-A947-70E740481C1C}">
                <a14:useLocalDpi xmlns:a14="http://schemas.microsoft.com/office/drawing/2010/main" val="0"/>
              </a:ext>
            </a:extLst>
          </a:blip>
          <a:srcRect l="6579" t="22605" r="56569" b="47094"/>
          <a:stretch/>
        </p:blipFill>
        <p:spPr bwMode="auto">
          <a:xfrm>
            <a:off x="483538" y="1484785"/>
            <a:ext cx="4500724" cy="52333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p:nvPr/>
        </p:nvSpPr>
        <p:spPr>
          <a:xfrm>
            <a:off x="961705" y="2638850"/>
            <a:ext cx="3888431" cy="21583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3"/>
          <p:cNvSpPr/>
          <p:nvPr/>
        </p:nvSpPr>
        <p:spPr>
          <a:xfrm>
            <a:off x="965087" y="5157192"/>
            <a:ext cx="3888431" cy="15609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62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F:\more Gateway scans\readinghel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0" t="6262" r="3200" b="4551"/>
          <a:stretch/>
        </p:blipFill>
        <p:spPr bwMode="auto">
          <a:xfrm>
            <a:off x="2105487" y="0"/>
            <a:ext cx="49856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B2+ SB cover (d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2747">
            <a:off x="7237153" y="4749828"/>
            <a:ext cx="13223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more Gateway scans\readinghelp.jpg"/>
          <p:cNvPicPr>
            <a:picLocks noChangeAspect="1" noChangeArrowheads="1"/>
          </p:cNvPicPr>
          <p:nvPr/>
        </p:nvPicPr>
        <p:blipFill rotWithShape="1">
          <a:blip r:embed="rId2">
            <a:extLst>
              <a:ext uri="{28A0092B-C50C-407E-A947-70E740481C1C}">
                <a14:useLocalDpi xmlns:a14="http://schemas.microsoft.com/office/drawing/2010/main" val="0"/>
              </a:ext>
            </a:extLst>
          </a:blip>
          <a:srcRect l="6579" t="22605" r="56569" b="47094"/>
          <a:stretch/>
        </p:blipFill>
        <p:spPr bwMode="auto">
          <a:xfrm>
            <a:off x="483538" y="1484785"/>
            <a:ext cx="4500724" cy="523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357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F:\more Gateway scans\readinghel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0" t="6262" r="3200" b="4551"/>
          <a:stretch/>
        </p:blipFill>
        <p:spPr bwMode="auto">
          <a:xfrm>
            <a:off x="2105487" y="0"/>
            <a:ext cx="49856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B2+ SB cover (d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2747">
            <a:off x="7237153" y="4749828"/>
            <a:ext cx="13223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more Gateway scans\readinghelp.jpg"/>
          <p:cNvPicPr>
            <a:picLocks noChangeAspect="1" noChangeArrowheads="1"/>
          </p:cNvPicPr>
          <p:nvPr/>
        </p:nvPicPr>
        <p:blipFill rotWithShape="1">
          <a:blip r:embed="rId2">
            <a:extLst>
              <a:ext uri="{28A0092B-C50C-407E-A947-70E740481C1C}">
                <a14:useLocalDpi xmlns:a14="http://schemas.microsoft.com/office/drawing/2010/main" val="0"/>
              </a:ext>
            </a:extLst>
          </a:blip>
          <a:srcRect l="6579" t="22605" r="56569" b="47094"/>
          <a:stretch/>
        </p:blipFill>
        <p:spPr bwMode="auto">
          <a:xfrm>
            <a:off x="827584" y="1884837"/>
            <a:ext cx="4156678" cy="48333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p:nvPr/>
        </p:nvSpPr>
        <p:spPr>
          <a:xfrm>
            <a:off x="1421756" y="3401909"/>
            <a:ext cx="3150243" cy="4320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3"/>
          <p:cNvSpPr/>
          <p:nvPr/>
        </p:nvSpPr>
        <p:spPr>
          <a:xfrm>
            <a:off x="1330801" y="5716037"/>
            <a:ext cx="3150243" cy="4320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0015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6478488" cy="1470025"/>
          </a:xfrm>
        </p:spPr>
        <p:txBody>
          <a:bodyPr>
            <a:noAutofit/>
          </a:bodyPr>
          <a:lstStyle/>
          <a:p>
            <a:pPr algn="l"/>
            <a:r>
              <a:rPr lang="en-GB" sz="4800" b="1" dirty="0" smtClean="0"/>
              <a:t>3. Use the advice, skills and functions boxes in </a:t>
            </a:r>
            <a:br>
              <a:rPr lang="en-GB" sz="4800" b="1" dirty="0" smtClean="0"/>
            </a:br>
            <a:r>
              <a:rPr lang="en-GB" sz="4800" b="1" dirty="0" smtClean="0"/>
              <a:t>Gateway</a:t>
            </a:r>
            <a:endParaRPr lang="en-GB" sz="4800" b="1" dirty="0"/>
          </a:p>
        </p:txBody>
      </p:sp>
      <p:sp>
        <p:nvSpPr>
          <p:cNvPr id="5" name="Subtitle 4"/>
          <p:cNvSpPr>
            <a:spLocks noGrp="1"/>
          </p:cNvSpPr>
          <p:nvPr>
            <p:ph type="subTitle" idx="1"/>
          </p:nvPr>
        </p:nvSpPr>
        <p:spPr/>
        <p:txBody>
          <a:bodyPr/>
          <a:lstStyle/>
          <a:p>
            <a:endParaRPr lang="en-GB"/>
          </a:p>
        </p:txBody>
      </p:sp>
      <p:pic>
        <p:nvPicPr>
          <p:cNvPr id="7" name="Picture 4" descr="MacEng new logo"/>
          <p:cNvPicPr>
            <a:picLocks noChangeAspect="1" noChangeArrowheads="1"/>
          </p:cNvPicPr>
          <p:nvPr/>
        </p:nvPicPr>
        <p:blipFill>
          <a:blip r:embed="rId2" cstate="print"/>
          <a:srcRect/>
          <a:stretch>
            <a:fillRect/>
          </a:stretch>
        </p:blipFill>
        <p:spPr bwMode="auto">
          <a:xfrm>
            <a:off x="467544" y="5660825"/>
            <a:ext cx="2432497" cy="554543"/>
          </a:xfrm>
          <a:prstGeom prst="rect">
            <a:avLst/>
          </a:prstGeom>
          <a:noFill/>
          <a:ln w="9525">
            <a:noFill/>
            <a:miter lim="800000"/>
            <a:headEnd/>
            <a:tailEnd/>
          </a:ln>
        </p:spPr>
      </p:pic>
      <p:pic>
        <p:nvPicPr>
          <p:cNvPr id="8"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9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Picture 4" descr="Gateway-text-logo"/>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1_Gateway_to_exams-2"/>
          <p:cNvPicPr>
            <a:picLocks noChangeAspect="1" noChangeArrowheads="1"/>
          </p:cNvPicPr>
          <p:nvPr/>
        </p:nvPicPr>
        <p:blipFill>
          <a:blip r:embed="rId3" cstate="print"/>
          <a:srcRect/>
          <a:stretch>
            <a:fillRect/>
          </a:stretch>
        </p:blipFill>
        <p:spPr bwMode="auto">
          <a:xfrm>
            <a:off x="2195389" y="-28082"/>
            <a:ext cx="4824536" cy="6785952"/>
          </a:xfrm>
          <a:prstGeom prst="rect">
            <a:avLst/>
          </a:prstGeom>
          <a:noFill/>
        </p:spPr>
      </p:pic>
      <p:sp>
        <p:nvSpPr>
          <p:cNvPr id="6" name="Стрелка вниз 5"/>
          <p:cNvSpPr/>
          <p:nvPr/>
        </p:nvSpPr>
        <p:spPr>
          <a:xfrm rot="16200000">
            <a:off x="973158" y="116632"/>
            <a:ext cx="1224136" cy="13681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rot="16200000">
            <a:off x="973158" y="4437112"/>
            <a:ext cx="1224136" cy="13681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rot="5400000">
            <a:off x="6948264" y="133668"/>
            <a:ext cx="1224136" cy="13681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71999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descr="F:\more Gateway scans\examsuccessbet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3" r="5024" b="5820"/>
          <a:stretch/>
        </p:blipFill>
        <p:spPr bwMode="auto">
          <a:xfrm>
            <a:off x="333817" y="188640"/>
            <a:ext cx="4310189" cy="63093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more Gateway scans\studyskill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1" r="6847" b="4551"/>
          <a:stretch/>
        </p:blipFill>
        <p:spPr bwMode="auto">
          <a:xfrm>
            <a:off x="3059832" y="590094"/>
            <a:ext cx="4392488" cy="6241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ateway-text-logo"/>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371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4098" name="Picture 2" descr="F:\more Gateway scans\examsuccessboxes.jpg"/>
          <p:cNvPicPr>
            <a:picLocks noChangeAspect="1" noChangeArrowheads="1"/>
          </p:cNvPicPr>
          <p:nvPr/>
        </p:nvPicPr>
        <p:blipFill rotWithShape="1">
          <a:blip r:embed="rId2">
            <a:extLst>
              <a:ext uri="{28A0092B-C50C-407E-A947-70E740481C1C}">
                <a14:useLocalDpi xmlns:a14="http://schemas.microsoft.com/office/drawing/2010/main" val="0"/>
              </a:ext>
            </a:extLst>
          </a:blip>
          <a:srcRect l="44224" t="11360" r="5026" b="54057"/>
          <a:stretch/>
        </p:blipFill>
        <p:spPr bwMode="auto">
          <a:xfrm>
            <a:off x="4355975" y="2381222"/>
            <a:ext cx="4374267" cy="42800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more Gateway scans\wordtransformation1.jpg"/>
          <p:cNvPicPr>
            <a:picLocks noChangeAspect="1" noChangeArrowheads="1"/>
          </p:cNvPicPr>
          <p:nvPr/>
        </p:nvPicPr>
        <p:blipFill rotWithShape="1">
          <a:blip r:embed="rId3">
            <a:extLst>
              <a:ext uri="{28A0092B-C50C-407E-A947-70E740481C1C}">
                <a14:useLocalDpi xmlns:a14="http://schemas.microsoft.com/office/drawing/2010/main" val="0"/>
              </a:ext>
            </a:extLst>
          </a:blip>
          <a:srcRect l="47230" r="5328" b="60847"/>
          <a:stretch/>
        </p:blipFill>
        <p:spPr bwMode="auto">
          <a:xfrm>
            <a:off x="571849" y="89737"/>
            <a:ext cx="3784126" cy="44842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cEng new logo"/>
          <p:cNvPicPr>
            <a:picLocks noChangeAspect="1" noChangeArrowheads="1"/>
          </p:cNvPicPr>
          <p:nvPr/>
        </p:nvPicPr>
        <p:blipFill>
          <a:blip r:embed="rId4" cstate="print"/>
          <a:srcRect/>
          <a:stretch>
            <a:fillRect/>
          </a:stretch>
        </p:blipFill>
        <p:spPr bwMode="auto">
          <a:xfrm>
            <a:off x="553819" y="6106706"/>
            <a:ext cx="2432497" cy="554543"/>
          </a:xfrm>
          <a:prstGeom prst="rect">
            <a:avLst/>
          </a:prstGeom>
          <a:noFill/>
          <a:ln w="9525">
            <a:noFill/>
            <a:miter lim="800000"/>
            <a:headEnd/>
            <a:tailEnd/>
          </a:ln>
        </p:spPr>
      </p:pic>
    </p:spTree>
    <p:extLst>
      <p:ext uri="{BB962C8B-B14F-4D97-AF65-F5344CB8AC3E}">
        <p14:creationId xmlns:p14="http://schemas.microsoft.com/office/powerpoint/2010/main" val="914268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12776"/>
            <a:ext cx="7772400" cy="1470025"/>
          </a:xfrm>
        </p:spPr>
        <p:txBody>
          <a:bodyPr>
            <a:noAutofit/>
          </a:bodyPr>
          <a:lstStyle/>
          <a:p>
            <a:r>
              <a:rPr lang="en-GB" sz="5400" dirty="0" smtClean="0"/>
              <a:t>English Exams:                   An Alphabet </a:t>
            </a:r>
            <a:r>
              <a:rPr lang="en-GB" sz="5400" dirty="0"/>
              <a:t>S</a:t>
            </a:r>
            <a:r>
              <a:rPr lang="en-GB" sz="5400" dirty="0" smtClean="0"/>
              <a:t>oup</a:t>
            </a:r>
            <a:endParaRPr lang="en-GB" sz="5400" dirty="0"/>
          </a:p>
        </p:txBody>
      </p:sp>
      <p:pic>
        <p:nvPicPr>
          <p:cNvPr id="15362" name="Picture 2" descr="http://galaxysemi.com/blog/wp-content/uploads/2012/09/Alphabet-soup.jpg"/>
          <p:cNvPicPr>
            <a:picLocks noChangeAspect="1" noChangeArrowheads="1"/>
          </p:cNvPicPr>
          <p:nvPr/>
        </p:nvPicPr>
        <p:blipFill>
          <a:blip r:embed="rId2" cstate="print"/>
          <a:srcRect/>
          <a:stretch>
            <a:fillRect/>
          </a:stretch>
        </p:blipFill>
        <p:spPr bwMode="auto">
          <a:xfrm>
            <a:off x="3059832" y="3212976"/>
            <a:ext cx="3024727" cy="2232248"/>
          </a:xfrm>
          <a:prstGeom prst="rect">
            <a:avLst/>
          </a:prstGeom>
          <a:noFill/>
        </p:spPr>
      </p:pic>
      <p:pic>
        <p:nvPicPr>
          <p:cNvPr id="6" name="Picture 4" descr="MacEng new logo"/>
          <p:cNvPicPr>
            <a:picLocks noChangeAspect="1" noChangeArrowheads="1"/>
          </p:cNvPicPr>
          <p:nvPr/>
        </p:nvPicPr>
        <p:blipFill>
          <a:blip r:embed="rId3" cstate="print"/>
          <a:srcRect/>
          <a:stretch>
            <a:fillRect/>
          </a:stretch>
        </p:blipFill>
        <p:spPr bwMode="auto">
          <a:xfrm>
            <a:off x="6444208" y="6021288"/>
            <a:ext cx="2432497" cy="5545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086" y="58057"/>
            <a:ext cx="8794394" cy="1143000"/>
          </a:xfrm>
        </p:spPr>
        <p:txBody>
          <a:bodyPr>
            <a:normAutofit fontScale="90000"/>
          </a:bodyPr>
          <a:lstStyle/>
          <a:p>
            <a:r>
              <a:rPr lang="en-GB" b="1" dirty="0" smtClean="0"/>
              <a:t>Exam Advice T/F Quiz – Word Formation</a:t>
            </a:r>
            <a:endParaRPr lang="en-GB" b="1" dirty="0"/>
          </a:p>
        </p:txBody>
      </p:sp>
      <p:sp>
        <p:nvSpPr>
          <p:cNvPr id="3" name="Content Placeholder 2"/>
          <p:cNvSpPr>
            <a:spLocks noGrp="1"/>
          </p:cNvSpPr>
          <p:nvPr>
            <p:ph idx="1"/>
          </p:nvPr>
        </p:nvSpPr>
        <p:spPr>
          <a:xfrm>
            <a:off x="395536" y="1086599"/>
            <a:ext cx="8229600" cy="5616624"/>
          </a:xfrm>
        </p:spPr>
        <p:txBody>
          <a:bodyPr>
            <a:normAutofit fontScale="55000" lnSpcReduction="20000"/>
          </a:bodyPr>
          <a:lstStyle/>
          <a:p>
            <a:pPr marL="914400" indent="-914400">
              <a:buFont typeface="+mj-lt"/>
              <a:buAutoNum type="arabicPeriod"/>
            </a:pPr>
            <a:r>
              <a:rPr lang="en-GB" sz="5100" dirty="0" smtClean="0"/>
              <a:t>Remember to read the task in detail first then go right to the words.</a:t>
            </a:r>
          </a:p>
          <a:p>
            <a:pPr marL="914400" indent="-914400">
              <a:buFont typeface="+mj-lt"/>
              <a:buAutoNum type="arabicPeriod"/>
            </a:pPr>
            <a:r>
              <a:rPr lang="en-GB" sz="5100" dirty="0" smtClean="0"/>
              <a:t>You can use suffixes but not prefixes in the word formation section.</a:t>
            </a:r>
          </a:p>
          <a:p>
            <a:pPr marL="914400" indent="-914400">
              <a:buFont typeface="+mj-lt"/>
              <a:buAutoNum type="arabicPeriod"/>
            </a:pPr>
            <a:r>
              <a:rPr lang="en-GB" sz="5100" dirty="0" smtClean="0"/>
              <a:t>Looking at the words before and after the gap will give you the answer.  </a:t>
            </a:r>
          </a:p>
          <a:p>
            <a:pPr marL="914400" indent="-914400">
              <a:buFont typeface="+mj-lt"/>
              <a:buAutoNum type="arabicPeriod"/>
            </a:pPr>
            <a:r>
              <a:rPr lang="en-GB" sz="5100" dirty="0" smtClean="0"/>
              <a:t>Remember you may need to change the spelling of the word – e.g. STRONG – STRENGTH. </a:t>
            </a:r>
            <a:endParaRPr lang="en-GB" sz="5100" dirty="0"/>
          </a:p>
          <a:p>
            <a:pPr marL="914400" indent="-914400">
              <a:buFont typeface="+mj-lt"/>
              <a:buAutoNum type="arabicPeriod"/>
            </a:pPr>
            <a:r>
              <a:rPr lang="en-GB" sz="5100" dirty="0" smtClean="0"/>
              <a:t>When you have finished your writing, read through to check for mistakes.</a:t>
            </a:r>
          </a:p>
          <a:p>
            <a:pPr marL="914400" indent="-914400">
              <a:buFont typeface="+mj-lt"/>
              <a:buAutoNum type="arabicPeriod"/>
            </a:pPr>
            <a:r>
              <a:rPr lang="en-GB" sz="5100" dirty="0" smtClean="0"/>
              <a:t>Spelling isn’t important for word formation</a:t>
            </a:r>
            <a:r>
              <a:rPr lang="en-GB" sz="5100" dirty="0"/>
              <a:t> </a:t>
            </a:r>
            <a:r>
              <a:rPr lang="en-GB" sz="5100" dirty="0" smtClean="0"/>
              <a:t>– if you are close you’ll get the mark.  </a:t>
            </a:r>
          </a:p>
        </p:txBody>
      </p:sp>
      <p:pic>
        <p:nvPicPr>
          <p:cNvPr id="5" name="Picture 4" descr="MacEng new logo"/>
          <p:cNvPicPr>
            <a:picLocks noChangeAspect="1" noChangeArrowheads="1"/>
          </p:cNvPicPr>
          <p:nvPr/>
        </p:nvPicPr>
        <p:blipFill>
          <a:blip r:embed="rId2" cstate="print"/>
          <a:srcRect/>
          <a:stretch>
            <a:fillRect/>
          </a:stretch>
        </p:blipFill>
        <p:spPr bwMode="auto">
          <a:xfrm>
            <a:off x="6300192" y="6148680"/>
            <a:ext cx="2432497" cy="554543"/>
          </a:xfrm>
          <a:prstGeom prst="rect">
            <a:avLst/>
          </a:prstGeom>
          <a:noFill/>
          <a:ln w="9525">
            <a:noFill/>
            <a:miter lim="800000"/>
            <a:headEnd/>
            <a:tailEnd/>
          </a:ln>
        </p:spPr>
      </p:pic>
      <p:sp>
        <p:nvSpPr>
          <p:cNvPr id="4" name="Фигура, имеющая форму буквы L 3"/>
          <p:cNvSpPr/>
          <p:nvPr/>
        </p:nvSpPr>
        <p:spPr>
          <a:xfrm rot="3424464" flipH="1">
            <a:off x="490827" y="3773611"/>
            <a:ext cx="384356" cy="853814"/>
          </a:xfrm>
          <a:prstGeom prst="corner">
            <a:avLst>
              <a:gd name="adj1" fmla="val 66968"/>
              <a:gd name="adj2" fmla="val 50000"/>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Фигура, имеющая форму буквы L 5"/>
          <p:cNvSpPr/>
          <p:nvPr/>
        </p:nvSpPr>
        <p:spPr>
          <a:xfrm rot="3424464" flipH="1">
            <a:off x="479657" y="3069639"/>
            <a:ext cx="384356" cy="853814"/>
          </a:xfrm>
          <a:prstGeom prst="corner">
            <a:avLst>
              <a:gd name="adj1" fmla="val 66968"/>
              <a:gd name="adj2" fmla="val 50000"/>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Минус 6"/>
          <p:cNvSpPr/>
          <p:nvPr/>
        </p:nvSpPr>
        <p:spPr>
          <a:xfrm>
            <a:off x="98087" y="2396778"/>
            <a:ext cx="1022363" cy="79208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множение 7"/>
          <p:cNvSpPr/>
          <p:nvPr/>
        </p:nvSpPr>
        <p:spPr>
          <a:xfrm>
            <a:off x="98087" y="1772816"/>
            <a:ext cx="1022363" cy="7867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множение 8"/>
          <p:cNvSpPr/>
          <p:nvPr/>
        </p:nvSpPr>
        <p:spPr>
          <a:xfrm>
            <a:off x="98086" y="986106"/>
            <a:ext cx="1022363" cy="7867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множение 9"/>
          <p:cNvSpPr/>
          <p:nvPr/>
        </p:nvSpPr>
        <p:spPr>
          <a:xfrm>
            <a:off x="139374" y="4801671"/>
            <a:ext cx="1022363" cy="7867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832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Объект 5"/>
          <p:cNvSpPr>
            <a:spLocks noGrp="1"/>
          </p:cNvSpPr>
          <p:nvPr>
            <p:ph idx="1"/>
          </p:nvPr>
        </p:nvSpPr>
        <p:spPr>
          <a:xfrm>
            <a:off x="457200" y="260648"/>
            <a:ext cx="3682752" cy="5865515"/>
          </a:xfrm>
        </p:spPr>
        <p:txBody>
          <a:bodyPr>
            <a:normAutofit/>
          </a:bodyPr>
          <a:lstStyle/>
          <a:p>
            <a:pPr marL="0" indent="0">
              <a:buNone/>
            </a:pPr>
            <a:r>
              <a:rPr lang="en-US" sz="2800" dirty="0" smtClean="0"/>
              <a:t>“I think this must be advice for the multiple-choice reading part because…..”</a:t>
            </a:r>
            <a:endParaRPr lang="ru-RU" sz="2800" dirty="0"/>
          </a:p>
        </p:txBody>
      </p:sp>
      <p:pic>
        <p:nvPicPr>
          <p:cNvPr id="5123" name="Picture 3" descr="F:\more Gateway scans\examsuccessbetter.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6" t="14450" r="57279" b="64485"/>
          <a:stretch/>
        </p:blipFill>
        <p:spPr bwMode="auto">
          <a:xfrm>
            <a:off x="4427984" y="189271"/>
            <a:ext cx="4339772" cy="35705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more Gateway scans\examsuccessbetter.jpg"/>
          <p:cNvPicPr>
            <a:picLocks noChangeAspect="1" noChangeArrowheads="1"/>
          </p:cNvPicPr>
          <p:nvPr/>
        </p:nvPicPr>
        <p:blipFill rotWithShape="1">
          <a:blip r:embed="rId2">
            <a:extLst>
              <a:ext uri="{28A0092B-C50C-407E-A947-70E740481C1C}">
                <a14:useLocalDpi xmlns:a14="http://schemas.microsoft.com/office/drawing/2010/main" val="0"/>
              </a:ext>
            </a:extLst>
          </a:blip>
          <a:srcRect l="44374" t="14457" r="6985" b="67852"/>
          <a:stretch/>
        </p:blipFill>
        <p:spPr bwMode="auto">
          <a:xfrm>
            <a:off x="367983" y="2854823"/>
            <a:ext cx="4874030" cy="2545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uky.edu/Ombud/images/students0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516" y="3759785"/>
            <a:ext cx="2281436" cy="2281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9532" y="5400218"/>
            <a:ext cx="5076564" cy="954107"/>
          </a:xfrm>
          <a:prstGeom prst="rect">
            <a:avLst/>
          </a:prstGeom>
          <a:noFill/>
        </p:spPr>
        <p:txBody>
          <a:bodyPr wrap="square" rtlCol="0">
            <a:spAutoFit/>
          </a:bodyPr>
          <a:lstStyle/>
          <a:p>
            <a:r>
              <a:rPr lang="en-US" sz="2800" dirty="0" smtClean="0"/>
              <a:t>“This is from the speaking part of the exam, it could be part 1…….” </a:t>
            </a:r>
            <a:endParaRPr lang="ru-RU" sz="2800" dirty="0"/>
          </a:p>
        </p:txBody>
      </p:sp>
    </p:spTree>
    <p:extLst>
      <p:ext uri="{BB962C8B-B14F-4D97-AF65-F5344CB8AC3E}">
        <p14:creationId xmlns:p14="http://schemas.microsoft.com/office/powerpoint/2010/main" val="22589007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2050" name="Picture 2" descr="F:\writing ban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847" b="6244"/>
          <a:stretch/>
        </p:blipFill>
        <p:spPr bwMode="auto">
          <a:xfrm>
            <a:off x="4810894" y="476672"/>
            <a:ext cx="3884433" cy="56137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speaking bank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927" b="5185"/>
          <a:stretch/>
        </p:blipFill>
        <p:spPr bwMode="auto">
          <a:xfrm>
            <a:off x="683568" y="476672"/>
            <a:ext cx="3856196" cy="57645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cEng new logo"/>
          <p:cNvPicPr>
            <a:picLocks noChangeAspect="1" noChangeArrowheads="1"/>
          </p:cNvPicPr>
          <p:nvPr/>
        </p:nvPicPr>
        <p:blipFill>
          <a:blip r:embed="rId4" cstate="print"/>
          <a:srcRect/>
          <a:stretch>
            <a:fillRect/>
          </a:stretch>
        </p:blipFill>
        <p:spPr bwMode="auto">
          <a:xfrm>
            <a:off x="6300192" y="6148680"/>
            <a:ext cx="2432497" cy="554543"/>
          </a:xfrm>
          <a:prstGeom prst="rect">
            <a:avLst/>
          </a:prstGeom>
          <a:noFill/>
          <a:ln w="9525">
            <a:noFill/>
            <a:miter lim="800000"/>
            <a:headEnd/>
            <a:tailEnd/>
          </a:ln>
        </p:spPr>
      </p:pic>
      <p:pic>
        <p:nvPicPr>
          <p:cNvPr id="7" name="Picture 5" descr="B1 S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06103">
            <a:off x="402488" y="4537523"/>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69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rmAutofit/>
          </a:bodyPr>
          <a:lstStyle/>
          <a:p>
            <a:r>
              <a:rPr lang="en-US" sz="3200" dirty="0" smtClean="0"/>
              <a:t>Speaking and writing: </a:t>
            </a:r>
            <a:r>
              <a:rPr lang="en-US" sz="3200" dirty="0"/>
              <a:t>f</a:t>
            </a:r>
            <a:r>
              <a:rPr lang="en-US" sz="3200" dirty="0" smtClean="0"/>
              <a:t>unctions categories</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071348778"/>
              </p:ext>
            </p:extLst>
          </p:nvPr>
        </p:nvGraphicFramePr>
        <p:xfrm>
          <a:off x="467544" y="1340768"/>
          <a:ext cx="8229600" cy="2952329"/>
        </p:xfrm>
        <a:graphic>
          <a:graphicData uri="http://schemas.openxmlformats.org/drawingml/2006/table">
            <a:tbl>
              <a:tblPr firstRow="1" bandRow="1">
                <a:tableStyleId>{69CF1AB2-1976-4502-BF36-3FF5EA218861}</a:tableStyleId>
              </a:tblPr>
              <a:tblGrid>
                <a:gridCol w="2057400"/>
                <a:gridCol w="2057400"/>
                <a:gridCol w="2057400"/>
                <a:gridCol w="2057400"/>
              </a:tblGrid>
              <a:tr h="583975">
                <a:tc>
                  <a:txBody>
                    <a:bodyPr/>
                    <a:lstStyle/>
                    <a:p>
                      <a:pPr algn="ctr"/>
                      <a:r>
                        <a:rPr lang="en-US" dirty="0" smtClean="0"/>
                        <a:t>Describing</a:t>
                      </a:r>
                      <a:r>
                        <a:rPr lang="en-US" baseline="0" dirty="0" smtClean="0"/>
                        <a:t> pictures</a:t>
                      </a:r>
                      <a:endParaRPr lang="ru-RU" dirty="0"/>
                    </a:p>
                  </a:txBody>
                  <a:tcPr/>
                </a:tc>
                <a:tc>
                  <a:txBody>
                    <a:bodyPr/>
                    <a:lstStyle/>
                    <a:p>
                      <a:pPr algn="ctr"/>
                      <a:r>
                        <a:rPr lang="en-US" dirty="0" smtClean="0"/>
                        <a:t>Giving opinions </a:t>
                      </a:r>
                      <a:endParaRPr lang="ru-RU" dirty="0"/>
                    </a:p>
                  </a:txBody>
                  <a:tcPr/>
                </a:tc>
                <a:tc>
                  <a:txBody>
                    <a:bodyPr/>
                    <a:lstStyle/>
                    <a:p>
                      <a:pPr algn="ctr"/>
                      <a:r>
                        <a:rPr lang="en-US" dirty="0" smtClean="0"/>
                        <a:t>Agreeing</a:t>
                      </a:r>
                      <a:endParaRPr lang="ru-RU" dirty="0"/>
                    </a:p>
                  </a:txBody>
                  <a:tcPr/>
                </a:tc>
                <a:tc>
                  <a:txBody>
                    <a:bodyPr/>
                    <a:lstStyle/>
                    <a:p>
                      <a:pPr algn="ctr"/>
                      <a:r>
                        <a:rPr lang="en-US" dirty="0" smtClean="0"/>
                        <a:t>Disagreeing</a:t>
                      </a:r>
                      <a:endParaRPr lang="ru-RU" dirty="0"/>
                    </a:p>
                  </a:txBody>
                  <a:tcPr/>
                </a:tc>
              </a:tr>
              <a:tr h="813394">
                <a:tc>
                  <a:txBody>
                    <a:bodyPr/>
                    <a:lstStyle/>
                    <a:p>
                      <a:pPr algn="ctr"/>
                      <a:endParaRPr lang="ru-RU" dirty="0"/>
                    </a:p>
                  </a:txBody>
                  <a:tcPr/>
                </a:tc>
                <a:tc>
                  <a:txBody>
                    <a:bodyPr/>
                    <a:lstStyle/>
                    <a:p>
                      <a:pPr algn="ctr"/>
                      <a:endParaRPr lang="ru-RU"/>
                    </a:p>
                  </a:txBody>
                  <a:tcPr/>
                </a:tc>
                <a:tc>
                  <a:txBody>
                    <a:bodyPr/>
                    <a:lstStyle/>
                    <a:p>
                      <a:pPr algn="ctr"/>
                      <a:endParaRPr lang="ru-RU"/>
                    </a:p>
                  </a:txBody>
                  <a:tcPr/>
                </a:tc>
                <a:tc>
                  <a:txBody>
                    <a:bodyPr/>
                    <a:lstStyle/>
                    <a:p>
                      <a:pPr algn="ctr"/>
                      <a:endParaRPr lang="ru-RU"/>
                    </a:p>
                  </a:txBody>
                  <a:tcPr/>
                </a:tc>
              </a:tr>
              <a:tr h="741566">
                <a:tc>
                  <a:txBody>
                    <a:bodyPr/>
                    <a:lstStyle/>
                    <a:p>
                      <a:pPr algn="ctr"/>
                      <a:r>
                        <a:rPr lang="en-US" b="1" dirty="0" smtClean="0"/>
                        <a:t>Informal</a:t>
                      </a:r>
                      <a:r>
                        <a:rPr lang="en-US" b="1" baseline="0" dirty="0" smtClean="0"/>
                        <a:t> letters</a:t>
                      </a:r>
                      <a:endParaRPr lang="ru-RU" b="1" dirty="0"/>
                    </a:p>
                  </a:txBody>
                  <a:tcPr/>
                </a:tc>
                <a:tc>
                  <a:txBody>
                    <a:bodyPr/>
                    <a:lstStyle/>
                    <a:p>
                      <a:pPr algn="ctr"/>
                      <a:r>
                        <a:rPr lang="en-US" b="1" dirty="0" smtClean="0"/>
                        <a:t>Formal letters</a:t>
                      </a: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smtClean="0"/>
                        <a:t>Narratives</a:t>
                      </a:r>
                      <a:r>
                        <a:rPr lang="en-US" b="1" baseline="0" smtClean="0"/>
                        <a:t> / stories</a:t>
                      </a:r>
                      <a:endParaRPr lang="ru-RU" b="1" smtClean="0"/>
                    </a:p>
                    <a:p>
                      <a:pPr algn="ct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smtClean="0"/>
                        <a:t>Polite requests</a:t>
                      </a:r>
                      <a:endParaRPr lang="ru-RU" b="1" smtClean="0"/>
                    </a:p>
                    <a:p>
                      <a:pPr algn="ctr"/>
                      <a:endParaRPr lang="ru-RU" b="1" dirty="0"/>
                    </a:p>
                  </a:txBody>
                  <a:tcPr/>
                </a:tc>
              </a:tr>
              <a:tr h="813394">
                <a:tc>
                  <a:txBody>
                    <a:bodyPr/>
                    <a:lstStyle/>
                    <a:p>
                      <a:endParaRPr lang="ru-RU"/>
                    </a:p>
                  </a:txBody>
                  <a:tcPr/>
                </a:tc>
                <a:tc>
                  <a:txBody>
                    <a:bodyPr/>
                    <a:lstStyle/>
                    <a:p>
                      <a:endParaRPr lang="ru-RU" dirty="0"/>
                    </a:p>
                  </a:txBody>
                  <a:tcPr/>
                </a:tc>
                <a:tc>
                  <a:txBody>
                    <a:bodyPr/>
                    <a:lstStyle/>
                    <a:p>
                      <a:endParaRPr lang="ru-RU"/>
                    </a:p>
                  </a:txBody>
                  <a:tcPr/>
                </a:tc>
                <a:tc>
                  <a:txBody>
                    <a:bodyPr/>
                    <a:lstStyle/>
                    <a:p>
                      <a:endParaRPr lang="ru-RU" dirty="0"/>
                    </a:p>
                  </a:txBody>
                  <a:tcPr/>
                </a:tc>
              </a:tr>
            </a:tbl>
          </a:graphicData>
        </a:graphic>
      </p:graphicFrame>
      <p:sp>
        <p:nvSpPr>
          <p:cNvPr id="5" name="TextBox 4"/>
          <p:cNvSpPr txBox="1"/>
          <p:nvPr/>
        </p:nvSpPr>
        <p:spPr>
          <a:xfrm>
            <a:off x="467544" y="4509120"/>
            <a:ext cx="8208912" cy="2308324"/>
          </a:xfrm>
          <a:prstGeom prst="rect">
            <a:avLst/>
          </a:prstGeom>
          <a:noFill/>
        </p:spPr>
        <p:txBody>
          <a:bodyPr wrap="square" rtlCol="0">
            <a:spAutoFit/>
          </a:bodyPr>
          <a:lstStyle/>
          <a:p>
            <a:pPr algn="ctr"/>
            <a:r>
              <a:rPr lang="en-US" dirty="0" smtClean="0"/>
              <a:t>Furthermore	Next / then         I’m not so sure        Could you possibly…?</a:t>
            </a:r>
          </a:p>
          <a:p>
            <a:pPr algn="ctr"/>
            <a:endParaRPr lang="en-US" dirty="0"/>
          </a:p>
          <a:p>
            <a:pPr algn="ctr"/>
            <a:r>
              <a:rPr lang="en-US" dirty="0" smtClean="0"/>
              <a:t>On the left</a:t>
            </a:r>
            <a:r>
              <a:rPr lang="en-US" dirty="0"/>
              <a:t> </a:t>
            </a:r>
            <a:r>
              <a:rPr lang="en-US" dirty="0" smtClean="0"/>
              <a:t>          Absolutely       Personally       Finally     I see what you mean, but…</a:t>
            </a:r>
          </a:p>
          <a:p>
            <a:pPr algn="ctr"/>
            <a:endParaRPr lang="en-US" dirty="0"/>
          </a:p>
          <a:p>
            <a:pPr algn="ctr"/>
            <a:r>
              <a:rPr lang="en-US" dirty="0" smtClean="0"/>
              <a:t>Thanks for your letter!       All of a sudden       Dear……       Would you mind…….?       </a:t>
            </a:r>
          </a:p>
          <a:p>
            <a:pPr algn="ctr"/>
            <a:endParaRPr lang="en-US" dirty="0"/>
          </a:p>
          <a:p>
            <a:pPr algn="ctr"/>
            <a:r>
              <a:rPr lang="en-US" dirty="0" smtClean="0"/>
              <a:t>In my view        Moreover       It looks as if / though        See you soon!               </a:t>
            </a:r>
          </a:p>
          <a:p>
            <a:pPr algn="ctr"/>
            <a:endParaRPr lang="ru-RU" dirty="0"/>
          </a:p>
        </p:txBody>
      </p:sp>
    </p:spTree>
    <p:extLst>
      <p:ext uri="{BB962C8B-B14F-4D97-AF65-F5344CB8AC3E}">
        <p14:creationId xmlns:p14="http://schemas.microsoft.com/office/powerpoint/2010/main" val="371672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a:bodyPr>
          <a:lstStyle/>
          <a:p>
            <a:r>
              <a:rPr lang="en-US" sz="3200" dirty="0" smtClean="0"/>
              <a:t>Speaking and writing: </a:t>
            </a:r>
            <a:r>
              <a:rPr lang="en-US" sz="3200" dirty="0"/>
              <a:t>f</a:t>
            </a:r>
            <a:r>
              <a:rPr lang="en-US" sz="3200" dirty="0" smtClean="0"/>
              <a:t>unctions categories</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142137923"/>
              </p:ext>
            </p:extLst>
          </p:nvPr>
        </p:nvGraphicFramePr>
        <p:xfrm>
          <a:off x="457200" y="1052736"/>
          <a:ext cx="8229600" cy="3199774"/>
        </p:xfrm>
        <a:graphic>
          <a:graphicData uri="http://schemas.openxmlformats.org/drawingml/2006/table">
            <a:tbl>
              <a:tblPr firstRow="1" bandRow="1">
                <a:tableStyleId>{69CF1AB2-1976-4502-BF36-3FF5EA218861}</a:tableStyleId>
              </a:tblPr>
              <a:tblGrid>
                <a:gridCol w="2057400"/>
                <a:gridCol w="2057400"/>
                <a:gridCol w="2057400"/>
                <a:gridCol w="2057400"/>
              </a:tblGrid>
              <a:tr h="334337">
                <a:tc>
                  <a:txBody>
                    <a:bodyPr/>
                    <a:lstStyle/>
                    <a:p>
                      <a:pPr algn="ctr"/>
                      <a:r>
                        <a:rPr lang="en-US" dirty="0" smtClean="0"/>
                        <a:t>Describing</a:t>
                      </a:r>
                      <a:r>
                        <a:rPr lang="en-US" baseline="0" dirty="0" smtClean="0"/>
                        <a:t> pictures</a:t>
                      </a:r>
                      <a:endParaRPr lang="ru-RU" dirty="0"/>
                    </a:p>
                  </a:txBody>
                  <a:tcPr/>
                </a:tc>
                <a:tc>
                  <a:txBody>
                    <a:bodyPr/>
                    <a:lstStyle/>
                    <a:p>
                      <a:pPr algn="ctr"/>
                      <a:r>
                        <a:rPr lang="en-US" dirty="0" smtClean="0"/>
                        <a:t>Giving opinions </a:t>
                      </a:r>
                      <a:endParaRPr lang="ru-RU" dirty="0"/>
                    </a:p>
                  </a:txBody>
                  <a:tcPr/>
                </a:tc>
                <a:tc>
                  <a:txBody>
                    <a:bodyPr/>
                    <a:lstStyle/>
                    <a:p>
                      <a:pPr algn="ctr"/>
                      <a:r>
                        <a:rPr lang="en-US" dirty="0" smtClean="0"/>
                        <a:t>Agreeing</a:t>
                      </a:r>
                      <a:endParaRPr lang="ru-RU" dirty="0"/>
                    </a:p>
                  </a:txBody>
                  <a:tcPr/>
                </a:tc>
                <a:tc>
                  <a:txBody>
                    <a:bodyPr/>
                    <a:lstStyle/>
                    <a:p>
                      <a:pPr algn="ctr"/>
                      <a:r>
                        <a:rPr lang="en-US" dirty="0" smtClean="0"/>
                        <a:t>Disagreeing</a:t>
                      </a:r>
                      <a:endParaRPr lang="ru-RU" dirty="0"/>
                    </a:p>
                  </a:txBody>
                  <a:tcPr/>
                </a:tc>
              </a:tr>
              <a:tr h="1086594">
                <a:tc>
                  <a:txBody>
                    <a:bodyPr/>
                    <a:lstStyle/>
                    <a:p>
                      <a:pPr marL="285750" indent="-285750" algn="l">
                        <a:buFont typeface="Arial" pitchFamily="34" charset="0"/>
                        <a:buChar char="•"/>
                      </a:pPr>
                      <a:r>
                        <a:rPr lang="en-US" dirty="0" smtClean="0"/>
                        <a:t>On the left </a:t>
                      </a:r>
                    </a:p>
                    <a:p>
                      <a:pPr marL="285750" indent="-285750" algn="l">
                        <a:buFont typeface="Arial" pitchFamily="34" charset="0"/>
                        <a:buChar char="•"/>
                      </a:pPr>
                      <a:r>
                        <a:rPr lang="en-US" dirty="0" smtClean="0"/>
                        <a:t>It looks as if / though </a:t>
                      </a:r>
                      <a:endParaRPr lang="ru-RU" dirty="0"/>
                    </a:p>
                  </a:txBody>
                  <a:tcPr/>
                </a:tc>
                <a:tc>
                  <a:txBody>
                    <a:bodyPr/>
                    <a:lstStyle/>
                    <a:p>
                      <a:pPr marL="285750" indent="-285750" algn="l">
                        <a:buFont typeface="Arial" pitchFamily="34" charset="0"/>
                        <a:buChar char="•"/>
                      </a:pPr>
                      <a:r>
                        <a:rPr lang="en-US" dirty="0" smtClean="0"/>
                        <a:t>Personally </a:t>
                      </a:r>
                    </a:p>
                    <a:p>
                      <a:pPr marL="285750" indent="-285750" algn="l">
                        <a:buFont typeface="Arial" pitchFamily="34" charset="0"/>
                        <a:buChar char="•"/>
                      </a:pPr>
                      <a:r>
                        <a:rPr lang="en-US" dirty="0" smtClean="0"/>
                        <a:t>In my view </a:t>
                      </a:r>
                      <a:endParaRPr lang="ru-RU" dirty="0"/>
                    </a:p>
                  </a:txBody>
                  <a:tcPr/>
                </a:tc>
                <a:tc>
                  <a:txBody>
                    <a:bodyPr/>
                    <a:lstStyle/>
                    <a:p>
                      <a:pPr marL="285750" indent="-285750" algn="l">
                        <a:buFont typeface="Arial" pitchFamily="34" charset="0"/>
                        <a:buChar char="•"/>
                      </a:pPr>
                      <a:r>
                        <a:rPr lang="en-US" dirty="0" smtClean="0"/>
                        <a:t>Absolutely </a:t>
                      </a:r>
                      <a:endParaRPr lang="ru-RU" dirty="0"/>
                    </a:p>
                  </a:txBody>
                  <a:tcPr/>
                </a:tc>
                <a:tc>
                  <a:txBody>
                    <a:bodyPr/>
                    <a:lstStyle/>
                    <a:p>
                      <a:pPr marL="285750" indent="-285750" algn="l">
                        <a:buFont typeface="Arial" pitchFamily="34" charset="0"/>
                        <a:buChar char="•"/>
                      </a:pPr>
                      <a:r>
                        <a:rPr lang="en-US" dirty="0" smtClean="0"/>
                        <a:t>I’m not so sure</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I see what you mean, but…</a:t>
                      </a:r>
                    </a:p>
                  </a:txBody>
                  <a:tcPr/>
                </a:tc>
              </a:tr>
              <a:tr h="410074">
                <a:tc>
                  <a:txBody>
                    <a:bodyPr/>
                    <a:lstStyle/>
                    <a:p>
                      <a:pPr algn="ctr"/>
                      <a:r>
                        <a:rPr lang="en-US" b="1" dirty="0" smtClean="0"/>
                        <a:t>Informal</a:t>
                      </a:r>
                      <a:r>
                        <a:rPr lang="en-US" b="1" baseline="0" dirty="0" smtClean="0"/>
                        <a:t> letters</a:t>
                      </a:r>
                      <a:endParaRPr lang="ru-RU" b="1" dirty="0"/>
                    </a:p>
                  </a:txBody>
                  <a:tcPr/>
                </a:tc>
                <a:tc>
                  <a:txBody>
                    <a:bodyPr/>
                    <a:lstStyle/>
                    <a:p>
                      <a:pPr algn="ctr"/>
                      <a:r>
                        <a:rPr lang="en-US" b="1" dirty="0" smtClean="0"/>
                        <a:t>Formal letters</a:t>
                      </a:r>
                      <a:endParaRPr lang="ru-RU"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Narratives</a:t>
                      </a:r>
                      <a:r>
                        <a:rPr lang="en-US" b="1" baseline="0" dirty="0" smtClean="0"/>
                        <a:t> / stories</a:t>
                      </a:r>
                      <a:endParaRPr lang="ru-RU" b="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Polite requests</a:t>
                      </a:r>
                      <a:endParaRPr lang="ru-RU" b="1" dirty="0" smtClean="0"/>
                    </a:p>
                  </a:txBody>
                  <a:tcPr/>
                </a:tc>
              </a:tr>
              <a:tr h="1337346">
                <a:tc>
                  <a:txBody>
                    <a:bodyPr/>
                    <a:lstStyle/>
                    <a:p>
                      <a:pPr marL="285750" indent="-285750" algn="l">
                        <a:buFont typeface="Arial" pitchFamily="34" charset="0"/>
                        <a:buChar char="•"/>
                      </a:pPr>
                      <a:r>
                        <a:rPr lang="en-US" dirty="0" smtClean="0"/>
                        <a:t>Thanks for your letter! </a:t>
                      </a:r>
                    </a:p>
                    <a:p>
                      <a:pPr marL="285750" indent="-285750" algn="l">
                        <a:buFont typeface="Arial" pitchFamily="34" charset="0"/>
                        <a:buChar char="•"/>
                      </a:pPr>
                      <a:r>
                        <a:rPr lang="en-US" dirty="0" smtClean="0"/>
                        <a:t>See you soon! </a:t>
                      </a:r>
                      <a:endParaRPr lang="ru-RU" dirty="0"/>
                    </a:p>
                  </a:txBody>
                  <a:tcPr/>
                </a:tc>
                <a:tc>
                  <a:txBody>
                    <a:bodyPr/>
                    <a:lstStyle/>
                    <a:p>
                      <a:pPr marL="285750" indent="-285750" algn="l">
                        <a:buFont typeface="Arial" pitchFamily="34" charset="0"/>
                        <a:buChar char="•"/>
                      </a:pPr>
                      <a:r>
                        <a:rPr lang="en-US" dirty="0" smtClean="0"/>
                        <a:t>Furthermore</a:t>
                      </a:r>
                    </a:p>
                    <a:p>
                      <a:pPr marL="285750" indent="-285750" algn="l">
                        <a:buFont typeface="Arial" pitchFamily="34" charset="0"/>
                        <a:buChar char="•"/>
                      </a:pPr>
                      <a:r>
                        <a:rPr lang="en-US" dirty="0" smtClean="0"/>
                        <a:t>Dear…… </a:t>
                      </a:r>
                    </a:p>
                    <a:p>
                      <a:pPr marL="285750" indent="-285750" algn="l">
                        <a:buFont typeface="Arial" pitchFamily="34" charset="0"/>
                        <a:buChar char="•"/>
                      </a:pPr>
                      <a:r>
                        <a:rPr lang="en-US" dirty="0" smtClean="0"/>
                        <a:t>Moreover</a:t>
                      </a:r>
                      <a:endParaRPr lang="ru-RU" dirty="0"/>
                    </a:p>
                  </a:txBody>
                  <a:tcPr/>
                </a:tc>
                <a:tc>
                  <a:txBody>
                    <a:bodyPr/>
                    <a:lstStyle/>
                    <a:p>
                      <a:pPr marL="285750" indent="-285750" algn="l">
                        <a:buFont typeface="Arial" pitchFamily="34" charset="0"/>
                        <a:buChar char="•"/>
                      </a:pPr>
                      <a:r>
                        <a:rPr lang="en-US" dirty="0" smtClean="0"/>
                        <a:t>Next / then </a:t>
                      </a:r>
                    </a:p>
                    <a:p>
                      <a:pPr marL="285750" indent="-285750" algn="l">
                        <a:buFont typeface="Arial" pitchFamily="34" charset="0"/>
                        <a:buChar char="•"/>
                      </a:pPr>
                      <a:r>
                        <a:rPr lang="en-US" dirty="0" smtClean="0"/>
                        <a:t>Finally </a:t>
                      </a:r>
                    </a:p>
                    <a:p>
                      <a:pPr marL="285750" indent="-285750" algn="l">
                        <a:buFont typeface="Arial" pitchFamily="34" charset="0"/>
                        <a:buChar char="•"/>
                      </a:pPr>
                      <a:r>
                        <a:rPr lang="en-US" dirty="0" smtClean="0"/>
                        <a:t>All of a sudden</a:t>
                      </a:r>
                      <a:endParaRPr lang="ru-RU"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Could you possibly…?</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Would you mind…….? </a:t>
                      </a:r>
                    </a:p>
                  </a:txBody>
                  <a:tcPr/>
                </a:tc>
              </a:tr>
            </a:tbl>
          </a:graphicData>
        </a:graphic>
      </p:graphicFrame>
      <p:sp>
        <p:nvSpPr>
          <p:cNvPr id="5" name="TextBox 4"/>
          <p:cNvSpPr txBox="1"/>
          <p:nvPr/>
        </p:nvSpPr>
        <p:spPr>
          <a:xfrm>
            <a:off x="467544" y="4509120"/>
            <a:ext cx="8208912" cy="2308324"/>
          </a:xfrm>
          <a:prstGeom prst="rect">
            <a:avLst/>
          </a:prstGeom>
          <a:noFill/>
        </p:spPr>
        <p:txBody>
          <a:bodyPr wrap="square" rtlCol="0">
            <a:spAutoFit/>
          </a:bodyPr>
          <a:lstStyle/>
          <a:p>
            <a:pPr algn="ctr"/>
            <a:r>
              <a:rPr lang="en-US" dirty="0" smtClean="0"/>
              <a:t>Furthermore	Next / then         I’m not so sure        Could you possibly…?</a:t>
            </a:r>
          </a:p>
          <a:p>
            <a:pPr algn="ctr"/>
            <a:endParaRPr lang="en-US" dirty="0"/>
          </a:p>
          <a:p>
            <a:pPr algn="ctr"/>
            <a:r>
              <a:rPr lang="en-US" dirty="0" smtClean="0"/>
              <a:t>On the left</a:t>
            </a:r>
            <a:r>
              <a:rPr lang="en-US" dirty="0"/>
              <a:t> </a:t>
            </a:r>
            <a:r>
              <a:rPr lang="en-US" dirty="0" smtClean="0"/>
              <a:t>          Absolutely       Personally       Finally     I see what you mean, but…</a:t>
            </a:r>
          </a:p>
          <a:p>
            <a:pPr algn="ctr"/>
            <a:endParaRPr lang="en-US" dirty="0"/>
          </a:p>
          <a:p>
            <a:pPr algn="ctr"/>
            <a:r>
              <a:rPr lang="en-US" dirty="0" smtClean="0"/>
              <a:t>Thanks for your letter!       All of a sudden       Dear……       Would you mind…….?       </a:t>
            </a:r>
          </a:p>
          <a:p>
            <a:pPr algn="ctr"/>
            <a:endParaRPr lang="en-US" dirty="0"/>
          </a:p>
          <a:p>
            <a:pPr algn="ctr"/>
            <a:r>
              <a:rPr lang="en-US" dirty="0" smtClean="0"/>
              <a:t>In my view        Moreover       It looks as if / though        See you soon!               </a:t>
            </a:r>
          </a:p>
          <a:p>
            <a:pPr algn="ctr"/>
            <a:endParaRPr lang="ru-RU" dirty="0"/>
          </a:p>
        </p:txBody>
      </p:sp>
    </p:spTree>
    <p:extLst>
      <p:ext uri="{BB962C8B-B14F-4D97-AF65-F5344CB8AC3E}">
        <p14:creationId xmlns:p14="http://schemas.microsoft.com/office/powerpoint/2010/main" val="2951207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algn="l"/>
            <a:r>
              <a:rPr lang="en-GB" sz="5400" b="1" dirty="0" smtClean="0"/>
              <a:t>4. Work with complete answers</a:t>
            </a:r>
            <a:endParaRPr lang="en-GB" sz="5400" b="1" dirty="0"/>
          </a:p>
        </p:txBody>
      </p:sp>
      <p:sp>
        <p:nvSpPr>
          <p:cNvPr id="5" name="Subtitle 4"/>
          <p:cNvSpPr>
            <a:spLocks noGrp="1"/>
          </p:cNvSpPr>
          <p:nvPr>
            <p:ph type="subTitle" idx="1"/>
          </p:nvPr>
        </p:nvSpPr>
        <p:spPr/>
        <p:txBody>
          <a:bodyPr/>
          <a:lstStyle/>
          <a:p>
            <a:endParaRPr lang="en-GB"/>
          </a:p>
        </p:txBody>
      </p:sp>
      <p:pic>
        <p:nvPicPr>
          <p:cNvPr id="6" name="Picture 4" descr="MacEng new logo"/>
          <p:cNvPicPr>
            <a:picLocks noChangeAspect="1" noChangeArrowheads="1"/>
          </p:cNvPicPr>
          <p:nvPr/>
        </p:nvPicPr>
        <p:blipFill>
          <a:blip r:embed="rId2" cstate="print"/>
          <a:srcRect/>
          <a:stretch>
            <a:fillRect/>
          </a:stretch>
        </p:blipFill>
        <p:spPr bwMode="auto">
          <a:xfrm>
            <a:off x="343200" y="5982329"/>
            <a:ext cx="2432497" cy="554543"/>
          </a:xfrm>
          <a:prstGeom prst="rect">
            <a:avLst/>
          </a:prstGeom>
          <a:noFill/>
          <a:ln w="9525">
            <a:noFill/>
            <a:miter lim="800000"/>
            <a:headEnd/>
            <a:tailEnd/>
          </a:ln>
        </p:spPr>
      </p:pic>
      <p:pic>
        <p:nvPicPr>
          <p:cNvPr id="8"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5446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en-US" dirty="0" smtClean="0"/>
              <a:t>Working with answers: Use of English</a:t>
            </a:r>
            <a:endParaRPr lang="ru-RU" dirty="0"/>
          </a:p>
        </p:txBody>
      </p:sp>
      <p:pic>
        <p:nvPicPr>
          <p:cNvPr id="1026" name="Picture 2" descr="C:\Users\user\Desktop\Scrivener scans\page 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2" r="7213"/>
          <a:stretch/>
        </p:blipFill>
        <p:spPr bwMode="auto">
          <a:xfrm rot="10800000">
            <a:off x="4716016" y="1119492"/>
            <a:ext cx="3851998" cy="57269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Scrivener scans\page 61.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533" t="31236" r="50911" b="56990"/>
          <a:stretch/>
        </p:blipFill>
        <p:spPr bwMode="auto">
          <a:xfrm rot="10800000">
            <a:off x="251520" y="2060848"/>
            <a:ext cx="6156176" cy="2188189"/>
          </a:xfrm>
          <a:prstGeom prst="rect">
            <a:avLst/>
          </a:prstGeom>
          <a:noFill/>
          <a:extLst>
            <a:ext uri="{909E8E84-426E-40DD-AFC4-6F175D3DCCD1}">
              <a14:hiddenFill xmlns:a14="http://schemas.microsoft.com/office/drawing/2010/main">
                <a:solidFill>
                  <a:srgbClr val="FFFFFF"/>
                </a:solidFill>
              </a14:hiddenFill>
            </a:ext>
          </a:extLst>
        </p:spPr>
      </p:pic>
      <p:sp>
        <p:nvSpPr>
          <p:cNvPr id="4" name="Стрелка влево 3"/>
          <p:cNvSpPr/>
          <p:nvPr/>
        </p:nvSpPr>
        <p:spPr>
          <a:xfrm rot="2313384">
            <a:off x="5365468" y="4361661"/>
            <a:ext cx="936103" cy="648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475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075" y="-171400"/>
            <a:ext cx="8229600" cy="1143000"/>
          </a:xfrm>
        </p:spPr>
        <p:txBody>
          <a:bodyPr>
            <a:normAutofit/>
          </a:bodyPr>
          <a:lstStyle/>
          <a:p>
            <a:r>
              <a:rPr lang="en-GB" sz="4000" dirty="0" smtClean="0"/>
              <a:t>Working with answers: Use of English</a:t>
            </a:r>
            <a:endParaRPr lang="en-GB" sz="4000" dirty="0"/>
          </a:p>
        </p:txBody>
      </p:sp>
      <p:sp>
        <p:nvSpPr>
          <p:cNvPr id="3" name="Content Placeholder 2"/>
          <p:cNvSpPr>
            <a:spLocks noGrp="1"/>
          </p:cNvSpPr>
          <p:nvPr>
            <p:ph idx="1"/>
          </p:nvPr>
        </p:nvSpPr>
        <p:spPr>
          <a:xfrm>
            <a:off x="467544" y="4088829"/>
            <a:ext cx="8363272" cy="2769171"/>
          </a:xfrm>
        </p:spPr>
        <p:txBody>
          <a:bodyPr/>
          <a:lstStyle/>
          <a:p>
            <a:r>
              <a:rPr lang="en-GB" dirty="0" smtClean="0"/>
              <a:t>Which words would you remove?</a:t>
            </a:r>
          </a:p>
          <a:p>
            <a:r>
              <a:rPr lang="en-GB" dirty="0" smtClean="0"/>
              <a:t>Which words would be removed to test: articles; preposition; tenses; linkers…?</a:t>
            </a:r>
          </a:p>
          <a:p>
            <a:r>
              <a:rPr lang="en-GB" dirty="0" smtClean="0"/>
              <a:t>Choose 5 words to remove to test your partner.</a:t>
            </a:r>
            <a:endParaRPr lang="en-GB" dirty="0"/>
          </a:p>
        </p:txBody>
      </p:sp>
      <p:pic>
        <p:nvPicPr>
          <p:cNvPr id="6" name="Picture 2" descr="C:\Users\user\Desktop\Scrivener scans\page 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33" t="46750" r="48554" b="8084"/>
          <a:stretch/>
        </p:blipFill>
        <p:spPr bwMode="auto">
          <a:xfrm rot="10800000">
            <a:off x="861576" y="764704"/>
            <a:ext cx="2380288" cy="30859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2411760" y="1772816"/>
            <a:ext cx="6120680" cy="230425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Arial" pitchFamily="34" charset="0"/>
                <a:cs typeface="Arial" pitchFamily="34" charset="0"/>
              </a:rPr>
              <a:t>It</a:t>
            </a:r>
            <a:r>
              <a:rPr kumimoji="0" lang="en-US" b="0" i="0" u="none" strike="noStrike" cap="none" normalizeH="0" dirty="0" smtClean="0">
                <a:ln>
                  <a:noFill/>
                </a:ln>
                <a:solidFill>
                  <a:schemeClr val="tx1"/>
                </a:solidFill>
                <a:effectLst/>
                <a:latin typeface="Arial" pitchFamily="34" charset="0"/>
                <a:cs typeface="Arial" pitchFamily="34" charset="0"/>
              </a:rPr>
              <a:t> has now become the norm in many countries to ban smoking indoors. But in addition to those laws, important cities such as Chicago and Los Angeles have already passed laws banning smoking outdoors in parks and beaches too. Others are on the verge of joining them. The decision against smoking indoors has, on the whole, been a popular one, on account of the clear evidence of adverse health affects, with thousands of passive smokers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Стрелка вправо 3"/>
          <p:cNvSpPr/>
          <p:nvPr/>
        </p:nvSpPr>
        <p:spPr>
          <a:xfrm>
            <a:off x="1259632" y="2310301"/>
            <a:ext cx="1152128" cy="9052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21783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323528" y="4653136"/>
            <a:ext cx="8229600" cy="1944216"/>
          </a:xfrm>
        </p:spPr>
        <p:txBody>
          <a:bodyPr>
            <a:normAutofit/>
          </a:bodyPr>
          <a:lstStyle/>
          <a:p>
            <a:r>
              <a:rPr lang="en-GB" dirty="0" smtClean="0"/>
              <a:t>Which words were removed for the test?</a:t>
            </a:r>
          </a:p>
          <a:p>
            <a:r>
              <a:rPr lang="en-GB" dirty="0" smtClean="0"/>
              <a:t>What type of words are they? </a:t>
            </a:r>
          </a:p>
          <a:p>
            <a:r>
              <a:rPr lang="en-GB" dirty="0" smtClean="0"/>
              <a:t>What is being tested?</a:t>
            </a:r>
            <a:endParaRPr lang="en-GB" dirty="0"/>
          </a:p>
        </p:txBody>
      </p:sp>
      <p:pic>
        <p:nvPicPr>
          <p:cNvPr id="6" name="Picture 2" descr="C:\Users\user\Desktop\Scrivener scans\page 61.jpg"/>
          <p:cNvPicPr>
            <a:picLocks noChangeAspect="1" noChangeArrowheads="1"/>
          </p:cNvPicPr>
          <p:nvPr/>
        </p:nvPicPr>
        <p:blipFill rotWithShape="1">
          <a:blip r:embed="rId2">
            <a:extLst>
              <a:ext uri="{28A0092B-C50C-407E-A947-70E740481C1C}">
                <a14:useLocalDpi xmlns:a14="http://schemas.microsoft.com/office/drawing/2010/main" val="0"/>
              </a:ext>
            </a:extLst>
          </a:blip>
          <a:srcRect l="3533" t="46750" r="48554" b="8084"/>
          <a:stretch/>
        </p:blipFill>
        <p:spPr bwMode="auto">
          <a:xfrm rot="10800000">
            <a:off x="467544" y="189587"/>
            <a:ext cx="3384376" cy="4387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4355976" y="218048"/>
            <a:ext cx="4320480" cy="288032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It</a:t>
            </a:r>
            <a:r>
              <a:rPr kumimoji="0" lang="en-US" sz="1600" b="0" i="0" u="none" strike="noStrike" cap="none" normalizeH="0" dirty="0" smtClean="0">
                <a:ln>
                  <a:noFill/>
                </a:ln>
                <a:solidFill>
                  <a:schemeClr val="tx1"/>
                </a:solidFill>
                <a:effectLst/>
                <a:latin typeface="Arial" pitchFamily="34" charset="0"/>
                <a:cs typeface="Arial" pitchFamily="34" charset="0"/>
              </a:rPr>
              <a:t> has now become the norm in many countries to ban smoking indoors. But in addition to those laws, important cities such as Chicago and Los Angeles have already passed laws banning smoking outdoors in parks and beaches too. Others are on the verge of joining them. The decision against smoking indoors has, on the whole, been a popular one, on account of the clear evidence of adverse health affects, with thousands of passive smokers dying each year. </a:t>
            </a:r>
            <a:r>
              <a:rPr lang="en-US" sz="1600" dirty="0" smtClean="0">
                <a:latin typeface="Arial" pitchFamily="34" charset="0"/>
                <a:cs typeface="Arial" pitchFamily="34" charset="0"/>
              </a:rPr>
              <a:t>But whilst </a:t>
            </a:r>
            <a:r>
              <a:rPr kumimoji="0" lang="en-US" sz="1600" b="0" i="0" u="none" strike="noStrike" cap="none" normalizeH="0" dirty="0" smtClean="0">
                <a:ln>
                  <a:noFill/>
                </a:ln>
                <a:solidFill>
                  <a:schemeClr val="tx1"/>
                </a:solidFill>
                <a:effectLst/>
                <a:latin typeface="Arial" pitchFamily="34" charset="0"/>
                <a:cs typeface="Arial" pitchFamily="34" charset="0"/>
              </a:rPr>
              <a:t>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Двойная стрелка влево/вправо 3"/>
          <p:cNvSpPr/>
          <p:nvPr/>
        </p:nvSpPr>
        <p:spPr>
          <a:xfrm>
            <a:off x="3095836" y="1239413"/>
            <a:ext cx="1512168" cy="898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b="1" dirty="0" smtClean="0"/>
              <a:t>Work with answers - writing</a:t>
            </a:r>
            <a:endParaRPr lang="en-GB" b="1" dirty="0"/>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cstate="print"/>
          <a:srcRect/>
          <a:stretch>
            <a:fillRect/>
          </a:stretch>
        </p:blipFill>
        <p:spPr bwMode="auto">
          <a:xfrm>
            <a:off x="2411760" y="2721979"/>
            <a:ext cx="6429003" cy="4136021"/>
          </a:xfrm>
          <a:prstGeom prst="rect">
            <a:avLst/>
          </a:prstGeom>
          <a:noFill/>
          <a:ln w="9525">
            <a:noFill/>
            <a:miter lim="800000"/>
            <a:headEnd/>
            <a:tailEnd/>
          </a:ln>
          <a:effectLst/>
        </p:spPr>
      </p:pic>
      <p:pic>
        <p:nvPicPr>
          <p:cNvPr id="5123" name="Picture 3"/>
          <p:cNvPicPr>
            <a:picLocks noChangeAspect="1" noChangeArrowheads="1"/>
          </p:cNvPicPr>
          <p:nvPr/>
        </p:nvPicPr>
        <p:blipFill rotWithShape="1">
          <a:blip r:embed="rId3" cstate="print"/>
          <a:srcRect t="4401" b="4227"/>
          <a:stretch/>
        </p:blipFill>
        <p:spPr bwMode="auto">
          <a:xfrm>
            <a:off x="167117" y="908720"/>
            <a:ext cx="6568118" cy="2763394"/>
          </a:xfrm>
          <a:prstGeom prst="rect">
            <a:avLst/>
          </a:prstGeom>
          <a:noFill/>
          <a:ln w="9525">
            <a:noFill/>
            <a:miter lim="800000"/>
            <a:headEnd/>
            <a:tailEnd/>
          </a:ln>
          <a:effectLst/>
        </p:spPr>
      </p:pic>
    </p:spTree>
    <p:extLst>
      <p:ext uri="{BB962C8B-B14F-4D97-AF65-F5344CB8AC3E}">
        <p14:creationId xmlns:p14="http://schemas.microsoft.com/office/powerpoint/2010/main" val="9624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4997" y="562443"/>
            <a:ext cx="3106688" cy="5793507"/>
          </a:xfrm>
        </p:spPr>
        <p:txBody>
          <a:bodyPr>
            <a:normAutofit/>
          </a:bodyPr>
          <a:lstStyle/>
          <a:p>
            <a:pPr lvl="0"/>
            <a:r>
              <a:rPr lang="en-GB" sz="4000" dirty="0"/>
              <a:t>IELTS</a:t>
            </a:r>
          </a:p>
          <a:p>
            <a:pPr lvl="0"/>
            <a:r>
              <a:rPr lang="en-GB" sz="4000" dirty="0"/>
              <a:t>KET</a:t>
            </a:r>
          </a:p>
          <a:p>
            <a:pPr lvl="0"/>
            <a:r>
              <a:rPr lang="en-GB" sz="4000" dirty="0"/>
              <a:t>PET</a:t>
            </a:r>
          </a:p>
          <a:p>
            <a:pPr lvl="0"/>
            <a:r>
              <a:rPr lang="en-GB" sz="4000" dirty="0"/>
              <a:t>FCE</a:t>
            </a:r>
          </a:p>
          <a:p>
            <a:pPr lvl="0"/>
            <a:r>
              <a:rPr lang="en-GB" sz="4000" dirty="0" smtClean="0"/>
              <a:t>CAE</a:t>
            </a:r>
          </a:p>
          <a:p>
            <a:pPr lvl="0"/>
            <a:r>
              <a:rPr lang="en-GB" sz="4000" dirty="0" smtClean="0"/>
              <a:t>TOEFL</a:t>
            </a:r>
          </a:p>
        </p:txBody>
      </p:sp>
      <p:sp>
        <p:nvSpPr>
          <p:cNvPr id="6" name="Content Placeholder 5"/>
          <p:cNvSpPr>
            <a:spLocks noGrp="1"/>
          </p:cNvSpPr>
          <p:nvPr>
            <p:ph sz="half" idx="2"/>
          </p:nvPr>
        </p:nvSpPr>
        <p:spPr>
          <a:xfrm>
            <a:off x="2987824" y="332656"/>
            <a:ext cx="5976664" cy="6336704"/>
          </a:xfrm>
        </p:spPr>
        <p:txBody>
          <a:bodyPr>
            <a:normAutofit/>
          </a:bodyPr>
          <a:lstStyle/>
          <a:p>
            <a:pPr lvl="0"/>
            <a:r>
              <a:rPr lang="en-GB" sz="3200" dirty="0"/>
              <a:t>International English Language Testing System </a:t>
            </a:r>
          </a:p>
          <a:p>
            <a:pPr lvl="0"/>
            <a:r>
              <a:rPr lang="en-GB" sz="3200" dirty="0"/>
              <a:t>Key English Language </a:t>
            </a:r>
            <a:r>
              <a:rPr lang="en-GB" sz="3200" dirty="0" smtClean="0"/>
              <a:t>Test</a:t>
            </a:r>
            <a:endParaRPr lang="en-GB" sz="3200" dirty="0"/>
          </a:p>
          <a:p>
            <a:pPr lvl="0"/>
            <a:r>
              <a:rPr lang="en-GB" sz="3200" dirty="0"/>
              <a:t>Preliminary English </a:t>
            </a:r>
            <a:r>
              <a:rPr lang="en-GB" sz="3200" dirty="0" smtClean="0"/>
              <a:t>Test</a:t>
            </a:r>
            <a:endParaRPr lang="en-GB" sz="3200" dirty="0"/>
          </a:p>
          <a:p>
            <a:pPr lvl="0"/>
            <a:r>
              <a:rPr lang="en-GB" sz="3200" dirty="0"/>
              <a:t>The First Certificate in </a:t>
            </a:r>
            <a:r>
              <a:rPr lang="en-GB" sz="3200" dirty="0" smtClean="0"/>
              <a:t>English</a:t>
            </a:r>
            <a:endParaRPr lang="en-GB" sz="3200" dirty="0"/>
          </a:p>
          <a:p>
            <a:pPr lvl="0"/>
            <a:r>
              <a:rPr lang="en-GB" sz="3200" dirty="0"/>
              <a:t>The Certificate in Advanced English  </a:t>
            </a:r>
          </a:p>
          <a:p>
            <a:pPr lvl="0"/>
            <a:r>
              <a:rPr lang="en-GB" sz="3200" dirty="0"/>
              <a:t>Test of English as a Foreign Language </a:t>
            </a:r>
            <a:endParaRPr lang="en-GB" sz="3200" dirty="0" smtClean="0"/>
          </a:p>
        </p:txBody>
      </p:sp>
      <p:pic>
        <p:nvPicPr>
          <p:cNvPr id="7" name="Picture 4" descr="MacEng new logo"/>
          <p:cNvPicPr>
            <a:picLocks noChangeAspect="1" noChangeArrowheads="1"/>
          </p:cNvPicPr>
          <p:nvPr/>
        </p:nvPicPr>
        <p:blipFill>
          <a:blip r:embed="rId2" cstate="print"/>
          <a:srcRect/>
          <a:stretch>
            <a:fillRect/>
          </a:stretch>
        </p:blipFill>
        <p:spPr bwMode="auto">
          <a:xfrm>
            <a:off x="467544" y="6093296"/>
            <a:ext cx="2304256" cy="525308"/>
          </a:xfrm>
          <a:prstGeom prst="rect">
            <a:avLst/>
          </a:prstGeom>
          <a:noFill/>
          <a:ln w="9525">
            <a:noFill/>
            <a:miter lim="800000"/>
            <a:headEnd/>
            <a:tailEnd/>
          </a:ln>
        </p:spPr>
      </p:pic>
      <p:sp>
        <p:nvSpPr>
          <p:cNvPr id="2" name="TextBox 1"/>
          <p:cNvSpPr txBox="1"/>
          <p:nvPr/>
        </p:nvSpPr>
        <p:spPr>
          <a:xfrm>
            <a:off x="2987824" y="5446965"/>
            <a:ext cx="5976664" cy="646331"/>
          </a:xfrm>
          <a:prstGeom prst="rect">
            <a:avLst/>
          </a:prstGeom>
          <a:noFill/>
        </p:spPr>
        <p:txBody>
          <a:bodyPr wrap="square" rtlCol="0">
            <a:spAutoFit/>
          </a:bodyPr>
          <a:lstStyle/>
          <a:p>
            <a:r>
              <a:rPr lang="en-GB" sz="3600" b="1" dirty="0" smtClean="0"/>
              <a:t>+ Local state exams (</a:t>
            </a:r>
            <a:r>
              <a:rPr lang="ru-RU" sz="3600" b="1" dirty="0" smtClean="0"/>
              <a:t>ГЕА,</a:t>
            </a:r>
            <a:r>
              <a:rPr lang="ru-RU" sz="3600" b="1" dirty="0"/>
              <a:t> </a:t>
            </a:r>
            <a:r>
              <a:rPr lang="ru-RU" sz="3600" b="1" dirty="0" smtClean="0"/>
              <a:t>ЕГЭ)</a:t>
            </a:r>
            <a:endParaRPr lang="en-GB"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p:cTn id="3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p:cTn id="47"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80">
                                          <p:stCondLst>
                                            <p:cond delay="0"/>
                                          </p:stCondLst>
                                        </p:cTn>
                                        <p:tgtEl>
                                          <p:spTgt spid="2"/>
                                        </p:tgtEl>
                                      </p:cBhvr>
                                    </p:animEffect>
                                    <p:anim calcmode="lin" valueType="num">
                                      <p:cBhvr>
                                        <p:cTn id="5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gtEl>
                                      </p:cBhvr>
                                      <p:to x="100000" y="60000"/>
                                    </p:animScale>
                                    <p:animScale>
                                      <p:cBhvr>
                                        <p:cTn id="62" dur="166" decel="50000">
                                          <p:stCondLst>
                                            <p:cond delay="676"/>
                                          </p:stCondLst>
                                        </p:cTn>
                                        <p:tgtEl>
                                          <p:spTgt spid="2"/>
                                        </p:tgtEl>
                                      </p:cBhvr>
                                      <p:to x="100000" y="100000"/>
                                    </p:animScale>
                                    <p:animScale>
                                      <p:cBhvr>
                                        <p:cTn id="63" dur="26">
                                          <p:stCondLst>
                                            <p:cond delay="1312"/>
                                          </p:stCondLst>
                                        </p:cTn>
                                        <p:tgtEl>
                                          <p:spTgt spid="2"/>
                                        </p:tgtEl>
                                      </p:cBhvr>
                                      <p:to x="100000" y="80000"/>
                                    </p:animScale>
                                    <p:animScale>
                                      <p:cBhvr>
                                        <p:cTn id="64" dur="166" decel="50000">
                                          <p:stCondLst>
                                            <p:cond delay="1338"/>
                                          </p:stCondLst>
                                        </p:cTn>
                                        <p:tgtEl>
                                          <p:spTgt spid="2"/>
                                        </p:tgtEl>
                                      </p:cBhvr>
                                      <p:to x="100000" y="100000"/>
                                    </p:animScale>
                                    <p:animScale>
                                      <p:cBhvr>
                                        <p:cTn id="65" dur="26">
                                          <p:stCondLst>
                                            <p:cond delay="1642"/>
                                          </p:stCondLst>
                                        </p:cTn>
                                        <p:tgtEl>
                                          <p:spTgt spid="2"/>
                                        </p:tgtEl>
                                      </p:cBhvr>
                                      <p:to x="100000" y="90000"/>
                                    </p:animScale>
                                    <p:animScale>
                                      <p:cBhvr>
                                        <p:cTn id="66" dur="166" decel="50000">
                                          <p:stCondLst>
                                            <p:cond delay="1668"/>
                                          </p:stCondLst>
                                        </p:cTn>
                                        <p:tgtEl>
                                          <p:spTgt spid="2"/>
                                        </p:tgtEl>
                                      </p:cBhvr>
                                      <p:to x="100000" y="100000"/>
                                    </p:animScale>
                                    <p:animScale>
                                      <p:cBhvr>
                                        <p:cTn id="67" dur="26">
                                          <p:stCondLst>
                                            <p:cond delay="1808"/>
                                          </p:stCondLst>
                                        </p:cTn>
                                        <p:tgtEl>
                                          <p:spTgt spid="2"/>
                                        </p:tgtEl>
                                      </p:cBhvr>
                                      <p:to x="100000" y="95000"/>
                                    </p:animScale>
                                    <p:animScale>
                                      <p:cBhvr>
                                        <p:cTn id="6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cstate="print"/>
          <a:srcRect/>
          <a:stretch>
            <a:fillRect/>
          </a:stretch>
        </p:blipFill>
        <p:spPr bwMode="auto">
          <a:xfrm>
            <a:off x="323528" y="208138"/>
            <a:ext cx="6105475" cy="3927883"/>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cstate="print"/>
          <a:srcRect/>
          <a:stretch>
            <a:fillRect/>
          </a:stretch>
        </p:blipFill>
        <p:spPr bwMode="auto">
          <a:xfrm>
            <a:off x="2620296" y="3212976"/>
            <a:ext cx="6523704" cy="3429000"/>
          </a:xfrm>
          <a:prstGeom prst="rect">
            <a:avLst/>
          </a:prstGeom>
          <a:noFill/>
          <a:ln w="9525">
            <a:noFill/>
            <a:miter lim="800000"/>
            <a:headEnd/>
            <a:tailEnd/>
          </a:ln>
          <a:effectLst/>
        </p:spPr>
      </p:pic>
    </p:spTree>
    <p:extLst>
      <p:ext uri="{BB962C8B-B14F-4D97-AF65-F5344CB8AC3E}">
        <p14:creationId xmlns:p14="http://schemas.microsoft.com/office/powerpoint/2010/main" val="92031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F:\more Gateway scans\writingbank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0" r="3808" b="5609"/>
          <a:stretch/>
        </p:blipFill>
        <p:spPr bwMode="auto">
          <a:xfrm>
            <a:off x="467544" y="188640"/>
            <a:ext cx="4567248" cy="66693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more Gateway scans\writingbank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50" r="2896" b="4551"/>
          <a:stretch/>
        </p:blipFill>
        <p:spPr bwMode="auto">
          <a:xfrm>
            <a:off x="3923928" y="348860"/>
            <a:ext cx="4453914" cy="6545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cEng new logo"/>
          <p:cNvPicPr>
            <a:picLocks noChangeAspect="1" noChangeArrowheads="1"/>
          </p:cNvPicPr>
          <p:nvPr/>
        </p:nvPicPr>
        <p:blipFill>
          <a:blip r:embed="rId4"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18392324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571" y="193907"/>
            <a:ext cx="8229600" cy="1143000"/>
          </a:xfrm>
        </p:spPr>
        <p:txBody>
          <a:bodyPr>
            <a:normAutofit/>
          </a:bodyPr>
          <a:lstStyle/>
          <a:p>
            <a:pPr algn="l"/>
            <a:r>
              <a:rPr lang="en-GB" sz="3200" dirty="0" smtClean="0"/>
              <a:t>Speaking: video clips from exams</a:t>
            </a:r>
            <a:endParaRPr lang="en-GB" sz="3200" dirty="0"/>
          </a:p>
        </p:txBody>
      </p:sp>
      <p:pic>
        <p:nvPicPr>
          <p:cNvPr id="4" name="Picture 2" descr="http://rack.1.mshcdn.com/media/ZgkyMDEyLzEyLzA0Lzg1L2hhcHB5NXRoYmlyLmJLYy5qcGcKcAl0aHVtYgk5NTB4NTM0IwplCWpwZw/eb8329a5/d20/happy-5th-birthday-youtube--501ecffedf.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073" y="5589240"/>
            <a:ext cx="1778822" cy="1000110"/>
          </a:xfrm>
          <a:prstGeom prst="rect">
            <a:avLst/>
          </a:prstGeom>
          <a:noFill/>
          <a:extLst>
            <a:ext uri="{909E8E84-426E-40DD-AFC4-6F175D3DCCD1}">
              <a14:hiddenFill xmlns:a14="http://schemas.microsoft.com/office/drawing/2010/main">
                <a:solidFill>
                  <a:srgbClr val="FFFFFF"/>
                </a:solidFill>
              </a14:hiddenFill>
            </a:ext>
          </a:extLst>
        </p:spPr>
      </p:pic>
      <p:pic>
        <p:nvPicPr>
          <p:cNvPr id="6" name="il_fi" descr="hqdefa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5" y="1628800"/>
            <a:ext cx="5280587"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14919675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algn="l"/>
            <a:r>
              <a:rPr lang="en-GB" sz="5400" b="1" dirty="0"/>
              <a:t>5</a:t>
            </a:r>
            <a:r>
              <a:rPr lang="en-GB" sz="5400" b="1" dirty="0" smtClean="0"/>
              <a:t>. Build independent study skills</a:t>
            </a:r>
            <a:endParaRPr lang="en-GB" sz="5400" b="1" dirty="0"/>
          </a:p>
        </p:txBody>
      </p:sp>
      <p:pic>
        <p:nvPicPr>
          <p:cNvPr id="6" name="Picture 4" descr="MacEng new logo"/>
          <p:cNvPicPr>
            <a:picLocks noChangeAspect="1" noChangeArrowheads="1"/>
          </p:cNvPicPr>
          <p:nvPr/>
        </p:nvPicPr>
        <p:blipFill>
          <a:blip r:embed="rId2" cstate="print"/>
          <a:srcRect/>
          <a:stretch>
            <a:fillRect/>
          </a:stretch>
        </p:blipFill>
        <p:spPr bwMode="auto">
          <a:xfrm>
            <a:off x="539552" y="5705056"/>
            <a:ext cx="2432497" cy="554543"/>
          </a:xfrm>
          <a:prstGeom prst="rect">
            <a:avLst/>
          </a:prstGeom>
          <a:noFill/>
          <a:ln w="9525">
            <a:noFill/>
            <a:miter lim="800000"/>
            <a:headEnd/>
            <a:tailEnd/>
          </a:ln>
        </p:spPr>
      </p:pic>
      <p:pic>
        <p:nvPicPr>
          <p:cNvPr id="8"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736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descr="F:\more Gateway scans\readingskills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29" r="5631" b="7514"/>
          <a:stretch/>
        </p:blipFill>
        <p:spPr bwMode="auto">
          <a:xfrm>
            <a:off x="395536" y="12080"/>
            <a:ext cx="44716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more Gateway scans\readingskills2.jpg"/>
          <p:cNvPicPr>
            <a:picLocks noChangeAspect="1" noChangeArrowheads="1"/>
          </p:cNvPicPr>
          <p:nvPr/>
        </p:nvPicPr>
        <p:blipFill rotWithShape="1">
          <a:blip r:embed="rId3">
            <a:extLst>
              <a:ext uri="{28A0092B-C50C-407E-A947-70E740481C1C}">
                <a14:useLocalDpi xmlns:a14="http://schemas.microsoft.com/office/drawing/2010/main" val="0"/>
              </a:ext>
            </a:extLst>
          </a:blip>
          <a:srcRect l="5328" t="60772" r="62103" b="23371"/>
          <a:stretch/>
        </p:blipFill>
        <p:spPr bwMode="auto">
          <a:xfrm>
            <a:off x="2664775" y="1463271"/>
            <a:ext cx="4867825" cy="3499408"/>
          </a:xfrm>
          <a:prstGeom prst="rect">
            <a:avLst/>
          </a:prstGeom>
          <a:noFill/>
          <a:extLst>
            <a:ext uri="{909E8E84-426E-40DD-AFC4-6F175D3DCCD1}">
              <a14:hiddenFill xmlns:a14="http://schemas.microsoft.com/office/drawing/2010/main">
                <a:solidFill>
                  <a:srgbClr val="FFFFFF"/>
                </a:solidFill>
              </a14:hiddenFill>
            </a:ext>
          </a:extLst>
        </p:spPr>
      </p:pic>
      <p:sp>
        <p:nvSpPr>
          <p:cNvPr id="6" name="Стрелка вниз 5"/>
          <p:cNvSpPr/>
          <p:nvPr/>
        </p:nvSpPr>
        <p:spPr>
          <a:xfrm rot="13886702">
            <a:off x="2013991" y="3807144"/>
            <a:ext cx="987308" cy="1188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MacEng new logo"/>
          <p:cNvPicPr>
            <a:picLocks noChangeAspect="1" noChangeArrowheads="1"/>
          </p:cNvPicPr>
          <p:nvPr/>
        </p:nvPicPr>
        <p:blipFill>
          <a:blip r:embed="rId4" cstate="print"/>
          <a:srcRect/>
          <a:stretch>
            <a:fillRect/>
          </a:stretch>
        </p:blipFill>
        <p:spPr bwMode="auto">
          <a:xfrm>
            <a:off x="4898789" y="6122247"/>
            <a:ext cx="2432497" cy="554543"/>
          </a:xfrm>
          <a:prstGeom prst="rect">
            <a:avLst/>
          </a:prstGeom>
          <a:noFill/>
          <a:ln w="9525">
            <a:noFill/>
            <a:miter lim="800000"/>
            <a:headEnd/>
            <a:tailEnd/>
          </a:ln>
        </p:spPr>
      </p:pic>
      <p:pic>
        <p:nvPicPr>
          <p:cNvPr id="8" name="Picture 4" descr="Gateway-text-logo"/>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128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G</a:t>
            </a:r>
            <a:r>
              <a:rPr lang="en-GB" b="1" dirty="0" smtClean="0"/>
              <a:t>uessing meaning from context</a:t>
            </a:r>
            <a:endParaRPr lang="en-GB" b="1" dirty="0"/>
          </a:p>
        </p:txBody>
      </p:sp>
      <p:sp>
        <p:nvSpPr>
          <p:cNvPr id="3" name="Content Placeholder 2"/>
          <p:cNvSpPr>
            <a:spLocks noGrp="1"/>
          </p:cNvSpPr>
          <p:nvPr>
            <p:ph idx="1"/>
          </p:nvPr>
        </p:nvSpPr>
        <p:spPr/>
        <p:txBody>
          <a:bodyPr/>
          <a:lstStyle/>
          <a:p>
            <a:r>
              <a:rPr lang="en-GB" dirty="0" smtClean="0"/>
              <a:t>She </a:t>
            </a:r>
            <a:r>
              <a:rPr lang="en-GB" i="1" u="sng" dirty="0" err="1" smtClean="0"/>
              <a:t>nordled</a:t>
            </a:r>
            <a:r>
              <a:rPr lang="en-GB" dirty="0" smtClean="0"/>
              <a:t> her final exams because she hadn’t prepared well. </a:t>
            </a:r>
          </a:p>
          <a:p>
            <a:r>
              <a:rPr lang="en-GB" dirty="0" smtClean="0"/>
              <a:t>He was wearing jeans, a t-shirt and a pair of </a:t>
            </a:r>
            <a:r>
              <a:rPr lang="en-GB" i="1" u="sng" dirty="0" err="1" smtClean="0"/>
              <a:t>galvies</a:t>
            </a:r>
            <a:r>
              <a:rPr lang="en-GB" dirty="0" smtClean="0"/>
              <a:t>.  </a:t>
            </a:r>
          </a:p>
          <a:p>
            <a:r>
              <a:rPr lang="en-GB" dirty="0" smtClean="0"/>
              <a:t>Francesca is a very </a:t>
            </a:r>
            <a:r>
              <a:rPr lang="en-GB" i="1" u="sng" dirty="0" err="1" smtClean="0"/>
              <a:t>snorpy</a:t>
            </a:r>
            <a:r>
              <a:rPr lang="en-GB" dirty="0" smtClean="0"/>
              <a:t> person – terrible things are always happening to her. </a:t>
            </a:r>
          </a:p>
          <a:p>
            <a:r>
              <a:rPr lang="en-GB" dirty="0" smtClean="0"/>
              <a:t>She </a:t>
            </a:r>
            <a:r>
              <a:rPr lang="en-GB" i="1" u="sng" dirty="0" err="1" smtClean="0"/>
              <a:t>toogled</a:t>
            </a:r>
            <a:r>
              <a:rPr lang="en-GB" dirty="0" smtClean="0"/>
              <a:t> into the classroom and told everyone the news. </a:t>
            </a:r>
          </a:p>
          <a:p>
            <a:endParaRPr lang="en-GB" dirty="0"/>
          </a:p>
        </p:txBody>
      </p:sp>
      <p:pic>
        <p:nvPicPr>
          <p:cNvPr id="4" name="Picture 4" descr="MacEng new logo"/>
          <p:cNvPicPr>
            <a:picLocks noChangeAspect="1" noChangeArrowheads="1"/>
          </p:cNvPicPr>
          <p:nvPr/>
        </p:nvPicPr>
        <p:blipFill>
          <a:blip r:embed="rId2" cstate="print"/>
          <a:srcRect/>
          <a:stretch>
            <a:fillRect/>
          </a:stretch>
        </p:blipFill>
        <p:spPr bwMode="auto">
          <a:xfrm>
            <a:off x="6513263" y="6087968"/>
            <a:ext cx="2432497" cy="554543"/>
          </a:xfrm>
          <a:prstGeom prst="rect">
            <a:avLst/>
          </a:prstGeom>
          <a:noFill/>
          <a:ln w="9525">
            <a:noFill/>
            <a:miter lim="800000"/>
            <a:headEnd/>
            <a:tailEnd/>
          </a:ln>
        </p:spPr>
      </p:pic>
    </p:spTree>
    <p:extLst>
      <p:ext uri="{BB962C8B-B14F-4D97-AF65-F5344CB8AC3E}">
        <p14:creationId xmlns:p14="http://schemas.microsoft.com/office/powerpoint/2010/main" val="11889569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descr="F:\more Gateway scans\studyskil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8" r="7073" b="6455"/>
          <a:stretch/>
        </p:blipFill>
        <p:spPr bwMode="auto">
          <a:xfrm>
            <a:off x="2273672" y="0"/>
            <a:ext cx="4635128" cy="6868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ateway-text-logo"/>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more Gateway scans\studyskills.jpg"/>
          <p:cNvPicPr>
            <a:picLocks noChangeAspect="1" noChangeArrowheads="1"/>
          </p:cNvPicPr>
          <p:nvPr/>
        </p:nvPicPr>
        <p:blipFill rotWithShape="1">
          <a:blip r:embed="rId4">
            <a:extLst>
              <a:ext uri="{28A0092B-C50C-407E-A947-70E740481C1C}">
                <a14:useLocalDpi xmlns:a14="http://schemas.microsoft.com/office/drawing/2010/main" val="0"/>
              </a:ext>
            </a:extLst>
          </a:blip>
          <a:srcRect l="47607" t="10970" r="7073" b="74501"/>
          <a:stretch/>
        </p:blipFill>
        <p:spPr bwMode="auto">
          <a:xfrm>
            <a:off x="251520" y="2276872"/>
            <a:ext cx="6726637" cy="3096344"/>
          </a:xfrm>
          <a:prstGeom prst="rect">
            <a:avLst/>
          </a:prstGeom>
          <a:noFill/>
          <a:extLst>
            <a:ext uri="{909E8E84-426E-40DD-AFC4-6F175D3DCCD1}">
              <a14:hiddenFill xmlns:a14="http://schemas.microsoft.com/office/drawing/2010/main">
                <a:solidFill>
                  <a:srgbClr val="FFFFFF"/>
                </a:solidFill>
              </a14:hiddenFill>
            </a:ext>
          </a:extLst>
        </p:spPr>
      </p:pic>
      <p:sp>
        <p:nvSpPr>
          <p:cNvPr id="9" name="Стрелка вниз 8"/>
          <p:cNvSpPr/>
          <p:nvPr/>
        </p:nvSpPr>
        <p:spPr>
          <a:xfrm rot="2919574">
            <a:off x="3709804" y="1350536"/>
            <a:ext cx="987308" cy="1188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63054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54179"/>
            <a:ext cx="8229600" cy="1143000"/>
          </a:xfrm>
        </p:spPr>
        <p:txBody>
          <a:bodyPr>
            <a:normAutofit/>
          </a:bodyPr>
          <a:lstStyle/>
          <a:p>
            <a:r>
              <a:rPr lang="en-GB" sz="4800" b="1" dirty="0">
                <a:solidFill>
                  <a:schemeClr val="bg1"/>
                </a:solidFill>
              </a:rPr>
              <a:t>S</a:t>
            </a:r>
            <a:r>
              <a:rPr lang="en-GB" sz="4800" b="1" dirty="0" smtClean="0">
                <a:solidFill>
                  <a:schemeClr val="bg1"/>
                </a:solidFill>
              </a:rPr>
              <a:t>tudy skills</a:t>
            </a:r>
            <a:endParaRPr lang="en-GB" sz="4800" b="1" dirty="0">
              <a:solidFill>
                <a:schemeClr val="bg1"/>
              </a:solidFill>
            </a:endParaRPr>
          </a:p>
        </p:txBody>
      </p:sp>
      <p:pic>
        <p:nvPicPr>
          <p:cNvPr id="4" name="Picture 3" descr="F:\writing.jpg"/>
          <p:cNvPicPr/>
          <p:nvPr/>
        </p:nvPicPr>
        <p:blipFill rotWithShape="1">
          <a:blip r:embed="rId2">
            <a:extLst>
              <a:ext uri="{28A0092B-C50C-407E-A947-70E740481C1C}">
                <a14:useLocalDpi xmlns:a14="http://schemas.microsoft.com/office/drawing/2010/main" val="0"/>
              </a:ext>
            </a:extLst>
          </a:blip>
          <a:srcRect l="19939" t="23958" r="24228" b="51968"/>
          <a:stretch/>
        </p:blipFill>
        <p:spPr bwMode="auto">
          <a:xfrm>
            <a:off x="310766" y="1268760"/>
            <a:ext cx="4896544" cy="3794471"/>
          </a:xfrm>
          <a:prstGeom prst="rect">
            <a:avLst/>
          </a:prstGeom>
          <a:noFill/>
          <a:ln>
            <a:noFill/>
          </a:ln>
          <a:extLst>
            <a:ext uri="{53640926-AAD7-44D8-BBD7-CCE9431645EC}">
              <a14:shadowObscured xmlns:a14="http://schemas.microsoft.com/office/drawing/2010/main"/>
            </a:ext>
          </a:extLst>
        </p:spPr>
      </p:pic>
      <p:pic>
        <p:nvPicPr>
          <p:cNvPr id="6" name="Picture 2" descr="C:\Users\user\Desktop\Scrivener scans\liam3.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7983" t="43486" r="21394" b="33636"/>
          <a:stretch/>
        </p:blipFill>
        <p:spPr bwMode="auto">
          <a:xfrm rot="10800000">
            <a:off x="3491880" y="3933056"/>
            <a:ext cx="5433917" cy="2820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2.bp.blogspot.com/-cqEUX-JsU7Q/UOCMNvt8yMI/AAAAAAAAFdI/CWOeXA7uNrg/s1600/(1)_%5BS%5D_Learning_Teaching-Third_Editio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73912">
            <a:off x="6328914" y="1040322"/>
            <a:ext cx="1664712" cy="2159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acEng new logo"/>
          <p:cNvPicPr>
            <a:picLocks noChangeAspect="1" noChangeArrowheads="1"/>
          </p:cNvPicPr>
          <p:nvPr/>
        </p:nvPicPr>
        <p:blipFill>
          <a:blip r:embed="rId6" cstate="print"/>
          <a:srcRect/>
          <a:stretch>
            <a:fillRect/>
          </a:stretch>
        </p:blipFill>
        <p:spPr bwMode="auto">
          <a:xfrm>
            <a:off x="326541" y="5810696"/>
            <a:ext cx="2432497" cy="554543"/>
          </a:xfrm>
          <a:prstGeom prst="rect">
            <a:avLst/>
          </a:prstGeom>
          <a:noFill/>
          <a:ln w="9525">
            <a:noFill/>
            <a:miter lim="800000"/>
            <a:headEnd/>
            <a:tailEnd/>
          </a:ln>
        </p:spPr>
      </p:pic>
    </p:spTree>
    <p:extLst>
      <p:ext uri="{BB962C8B-B14F-4D97-AF65-F5344CB8AC3E}">
        <p14:creationId xmlns:p14="http://schemas.microsoft.com/office/powerpoint/2010/main" val="25515193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1266" name="Picture 2" descr="http://2.bp.blogspot.com/-cqEUX-JsU7Q/UOCMNvt8yMI/AAAAAAAAFdI/CWOeXA7uNrg/s1600/(1)_%5BS%5D_Learning_Teaching-Third_Editi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5881">
            <a:off x="550107" y="4092170"/>
            <a:ext cx="1664712" cy="2159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cEng new logo"/>
          <p:cNvPicPr>
            <a:picLocks noChangeAspect="1" noChangeArrowheads="1"/>
          </p:cNvPicPr>
          <p:nvPr/>
        </p:nvPicPr>
        <p:blipFill>
          <a:blip r:embed="rId4" cstate="print"/>
          <a:srcRect/>
          <a:stretch>
            <a:fillRect/>
          </a:stretch>
        </p:blipFill>
        <p:spPr bwMode="auto">
          <a:xfrm>
            <a:off x="6513263" y="6087968"/>
            <a:ext cx="2432497" cy="554543"/>
          </a:xfrm>
          <a:prstGeom prst="rect">
            <a:avLst/>
          </a:prstGeom>
          <a:noFill/>
          <a:ln w="9525">
            <a:noFill/>
            <a:miter lim="800000"/>
            <a:headEnd/>
            <a:tailEnd/>
          </a:ln>
        </p:spPr>
      </p:pic>
      <p:pic>
        <p:nvPicPr>
          <p:cNvPr id="9" name="Picture 2" descr="C:\Users\user\Desktop\Scrivener scans\liam3.jpg"/>
          <p:cNvPicPr>
            <a:picLocks noChangeAspect="1" noChangeArrowheads="1"/>
          </p:cNvPicPr>
          <p:nvPr/>
        </p:nvPicPr>
        <p:blipFill rotWithShape="1">
          <a:blip r:embed="rId5">
            <a:extLst>
              <a:ext uri="{28A0092B-C50C-407E-A947-70E740481C1C}">
                <a14:useLocalDpi xmlns:a14="http://schemas.microsoft.com/office/drawing/2010/main" val="0"/>
              </a:ext>
            </a:extLst>
          </a:blip>
          <a:srcRect l="17983" t="43486" r="21394" b="33636"/>
          <a:stretch/>
        </p:blipFill>
        <p:spPr bwMode="auto">
          <a:xfrm rot="10800000">
            <a:off x="395535" y="260647"/>
            <a:ext cx="6937034" cy="3600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Grp="1" noChangeArrowheads="1"/>
          </p:cNvSpPr>
          <p:nvPr>
            <p:ph idx="1"/>
          </p:nvPr>
        </p:nvSpPr>
        <p:spPr bwMode="auto">
          <a:xfrm>
            <a:off x="4627634" y="3501008"/>
            <a:ext cx="3771258" cy="217607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normAutofit fontScale="55000" lnSpcReduction="20000"/>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b="1" dirty="0" smtClean="0">
                <a:latin typeface="Arial" pitchFamily="34" charset="0"/>
                <a:cs typeface="Arial" pitchFamily="34" charset="0"/>
              </a:rPr>
              <a:t>Correction code</a:t>
            </a:r>
          </a:p>
          <a:p>
            <a:pPr marL="0" marR="0" lvl="0" indent="0" defTabSz="914400" rtl="0" eaLnBrk="1" fontAlgn="base" latinLnBrk="0" hangingPunct="1">
              <a:lnSpc>
                <a:spcPct val="100000"/>
              </a:lnSpc>
              <a:spcBef>
                <a:spcPct val="0"/>
              </a:spcBef>
              <a:spcAft>
                <a:spcPts val="1000"/>
              </a:spcAft>
              <a:buClrTx/>
              <a:buSzTx/>
              <a:buFontTx/>
              <a:buNone/>
              <a:tabLst/>
            </a:pPr>
            <a:r>
              <a:rPr lang="en-US" dirty="0" smtClean="0">
                <a:latin typeface="Arial" pitchFamily="34" charset="0"/>
                <a:cs typeface="Arial" pitchFamily="34" charset="0"/>
              </a:rPr>
              <a:t>  v  </a:t>
            </a:r>
            <a:r>
              <a:rPr kumimoji="0" lang="en-US" b="0" i="0" u="none" strike="noStrike" cap="none" normalizeH="0" baseline="0" dirty="0" smtClean="0">
                <a:ln>
                  <a:noFill/>
                </a:ln>
                <a:solidFill>
                  <a:schemeClr val="tx1"/>
                </a:solidFill>
                <a:effectLst/>
                <a:latin typeface="Arial" pitchFamily="34" charset="0"/>
                <a:cs typeface="Arial" pitchFamily="34" charset="0"/>
              </a:rPr>
              <a:t>= verb tense</a:t>
            </a:r>
          </a:p>
          <a:p>
            <a:pPr marL="0" marR="0" lvl="0" indent="0" defTabSz="914400" rtl="0" eaLnBrk="1" fontAlgn="base" latinLnBrk="0" hangingPunct="1">
              <a:lnSpc>
                <a:spcPct val="100000"/>
              </a:lnSpc>
              <a:spcBef>
                <a:spcPct val="0"/>
              </a:spcBef>
              <a:spcAft>
                <a:spcPts val="1000"/>
              </a:spcAft>
              <a:buClrTx/>
              <a:buSzTx/>
              <a:buFontTx/>
              <a:buNone/>
              <a:tabLst/>
            </a:pPr>
            <a:r>
              <a:rPr lang="en-US" dirty="0" err="1">
                <a:latin typeface="Arial" pitchFamily="34" charset="0"/>
                <a:cs typeface="Arial" pitchFamily="34" charset="0"/>
              </a:rPr>
              <a:t>w</a:t>
            </a:r>
            <a:r>
              <a:rPr lang="en-US" dirty="0" err="1" smtClean="0">
                <a:latin typeface="Arial" pitchFamily="34" charset="0"/>
                <a:cs typeface="Arial" pitchFamily="34" charset="0"/>
              </a:rPr>
              <a:t>w</a:t>
            </a:r>
            <a:r>
              <a:rPr lang="en-US" dirty="0" smtClean="0">
                <a:latin typeface="Arial" pitchFamily="34" charset="0"/>
                <a:cs typeface="Arial" pitchFamily="34" charset="0"/>
              </a:rPr>
              <a:t> = wrong word</a:t>
            </a:r>
          </a:p>
          <a:p>
            <a:pPr marL="0" marR="0" lvl="0" indent="0" defTabSz="914400" rtl="0" eaLnBrk="1" fontAlgn="base" latinLnBrk="0" hangingPunct="1">
              <a:lnSpc>
                <a:spcPct val="100000"/>
              </a:lnSpc>
              <a:spcBef>
                <a:spcPct val="0"/>
              </a:spcBef>
              <a:spcAft>
                <a:spcPts val="1000"/>
              </a:spcAft>
              <a:buClrTx/>
              <a:buSzTx/>
              <a:buFontTx/>
              <a:buNone/>
              <a:tabLst/>
            </a:pPr>
            <a:r>
              <a:rPr lang="en-US" dirty="0" err="1">
                <a:latin typeface="Arial" pitchFamily="34" charset="0"/>
                <a:cs typeface="Arial" pitchFamily="34" charset="0"/>
              </a:rPr>
              <a:t>s</a:t>
            </a:r>
            <a:r>
              <a:rPr lang="en-US" dirty="0" err="1" smtClean="0">
                <a:latin typeface="Arial" pitchFamily="34" charset="0"/>
                <a:cs typeface="Arial" pitchFamily="34" charset="0"/>
              </a:rPr>
              <a:t>p</a:t>
            </a:r>
            <a:r>
              <a:rPr lang="en-US" dirty="0" smtClean="0">
                <a:latin typeface="Arial" pitchFamily="34" charset="0"/>
                <a:cs typeface="Arial" pitchFamily="34" charset="0"/>
              </a:rPr>
              <a:t> = spelling</a:t>
            </a:r>
          </a:p>
          <a:p>
            <a:pPr marL="0" marR="0" lvl="0" indent="0" defTabSz="914400" rtl="0" eaLnBrk="1" fontAlgn="base" latinLnBrk="0" hangingPunct="1">
              <a:lnSpc>
                <a:spcPct val="100000"/>
              </a:lnSpc>
              <a:spcBef>
                <a:spcPct val="0"/>
              </a:spcBef>
              <a:spcAft>
                <a:spcPts val="1000"/>
              </a:spcAft>
              <a:buClrTx/>
              <a:buSzTx/>
              <a:buFontTx/>
              <a:buNone/>
              <a:tabLst/>
            </a:pPr>
            <a:r>
              <a:rPr lang="en-US" dirty="0" err="1">
                <a:latin typeface="Arial" pitchFamily="34" charset="0"/>
                <a:cs typeface="Arial" pitchFamily="34" charset="0"/>
              </a:rPr>
              <a:t>w</a:t>
            </a:r>
            <a:r>
              <a:rPr lang="en-US" dirty="0" err="1" smtClean="0">
                <a:latin typeface="Arial" pitchFamily="34" charset="0"/>
                <a:cs typeface="Arial" pitchFamily="34" charset="0"/>
              </a:rPr>
              <a:t>o</a:t>
            </a:r>
            <a:r>
              <a:rPr lang="en-US" dirty="0" smtClean="0">
                <a:latin typeface="Arial" pitchFamily="34" charset="0"/>
                <a:cs typeface="Arial" pitchFamily="34" charset="0"/>
              </a:rPr>
              <a:t> = word order </a:t>
            </a:r>
          </a:p>
          <a:p>
            <a:pPr marL="0" marR="0" lvl="0" indent="0"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Arial" pitchFamily="34" charset="0"/>
                <a:cs typeface="Arial" pitchFamily="34" charset="0"/>
              </a:rPr>
              <a:t>      =</a:t>
            </a:r>
            <a:r>
              <a:rPr kumimoji="0" lang="en-US" b="0" i="0" u="none" strike="noStrike" cap="none" normalizeH="0" dirty="0" smtClean="0">
                <a:ln>
                  <a:noFill/>
                </a:ln>
                <a:solidFill>
                  <a:schemeClr val="tx1"/>
                </a:solidFill>
                <a:effectLst/>
                <a:latin typeface="Arial" pitchFamily="34" charset="0"/>
                <a:cs typeface="Arial" pitchFamily="34" charset="0"/>
              </a:rPr>
              <a:t> word needed</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7" name="Прямая соединительная линия 6"/>
          <p:cNvCxnSpPr/>
          <p:nvPr/>
        </p:nvCxnSpPr>
        <p:spPr>
          <a:xfrm flipV="1">
            <a:off x="4788237" y="5241725"/>
            <a:ext cx="144016" cy="291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4896249" y="5367344"/>
            <a:ext cx="72008" cy="145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4694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622504" cy="1470025"/>
          </a:xfrm>
        </p:spPr>
        <p:txBody>
          <a:bodyPr>
            <a:normAutofit fontScale="90000"/>
          </a:bodyPr>
          <a:lstStyle/>
          <a:p>
            <a:pPr algn="l"/>
            <a:r>
              <a:rPr lang="en-GB" sz="6000" b="1" dirty="0" smtClean="0"/>
              <a:t>6. Give realistic feedback </a:t>
            </a:r>
            <a:endParaRPr lang="en-GB" sz="6000" b="1" dirty="0"/>
          </a:p>
        </p:txBody>
      </p:sp>
      <p:pic>
        <p:nvPicPr>
          <p:cNvPr id="6" name="Picture 4" descr="MacEng new logo"/>
          <p:cNvPicPr>
            <a:picLocks noChangeAspect="1" noChangeArrowheads="1"/>
          </p:cNvPicPr>
          <p:nvPr/>
        </p:nvPicPr>
        <p:blipFill>
          <a:blip r:embed="rId2" cstate="print"/>
          <a:srcRect/>
          <a:stretch>
            <a:fillRect/>
          </a:stretch>
        </p:blipFill>
        <p:spPr bwMode="auto">
          <a:xfrm>
            <a:off x="539552" y="5705056"/>
            <a:ext cx="2432497" cy="554543"/>
          </a:xfrm>
          <a:prstGeom prst="rect">
            <a:avLst/>
          </a:prstGeom>
          <a:noFill/>
          <a:ln w="9525">
            <a:noFill/>
            <a:miter lim="800000"/>
            <a:headEnd/>
            <a:tailEnd/>
          </a:ln>
        </p:spPr>
      </p:pic>
      <p:pic>
        <p:nvPicPr>
          <p:cNvPr id="7"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118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1268760"/>
            <a:ext cx="7772400" cy="1470025"/>
          </a:xfrm>
        </p:spPr>
        <p:txBody>
          <a:bodyPr>
            <a:noAutofit/>
          </a:bodyPr>
          <a:lstStyle/>
          <a:p>
            <a:r>
              <a:rPr lang="en-GB" sz="6000" dirty="0"/>
              <a:t>G</a:t>
            </a:r>
            <a:r>
              <a:rPr lang="en-GB" sz="6000" dirty="0" smtClean="0"/>
              <a:t>ood news:</a:t>
            </a:r>
            <a:br>
              <a:rPr lang="en-GB" sz="6000" dirty="0" smtClean="0"/>
            </a:br>
            <a:r>
              <a:rPr lang="en-GB" sz="6000" dirty="0" smtClean="0"/>
              <a:t>there’s a skills overlap</a:t>
            </a:r>
            <a:endParaRPr lang="en-GB" sz="6000" dirty="0"/>
          </a:p>
        </p:txBody>
      </p:sp>
      <p:sp>
        <p:nvSpPr>
          <p:cNvPr id="5" name="Subtitle 4"/>
          <p:cNvSpPr>
            <a:spLocks noGrp="1"/>
          </p:cNvSpPr>
          <p:nvPr>
            <p:ph type="subTitle" idx="1"/>
          </p:nvPr>
        </p:nvSpPr>
        <p:spPr/>
        <p:txBody>
          <a:bodyPr/>
          <a:lstStyle/>
          <a:p>
            <a:endParaRPr lang="en-GB" dirty="0"/>
          </a:p>
        </p:txBody>
      </p:sp>
      <p:pic>
        <p:nvPicPr>
          <p:cNvPr id="6" name="Picture 4" descr="MacEng new logo"/>
          <p:cNvPicPr>
            <a:picLocks noChangeAspect="1" noChangeArrowheads="1"/>
          </p:cNvPicPr>
          <p:nvPr/>
        </p:nvPicPr>
        <p:blipFill>
          <a:blip r:embed="rId2" cstate="print"/>
          <a:srcRect/>
          <a:stretch>
            <a:fillRect/>
          </a:stretch>
        </p:blipFill>
        <p:spPr bwMode="auto">
          <a:xfrm>
            <a:off x="6372200" y="6021288"/>
            <a:ext cx="2432497" cy="554543"/>
          </a:xfrm>
          <a:prstGeom prst="rect">
            <a:avLst/>
          </a:prstGeom>
          <a:noFill/>
          <a:ln w="9525">
            <a:noFill/>
            <a:miter lim="800000"/>
            <a:headEnd/>
            <a:tailEnd/>
          </a:ln>
        </p:spPr>
      </p:pic>
      <p:pic>
        <p:nvPicPr>
          <p:cNvPr id="7" name="il_fi" descr="http://api.ning.com/files/EcVLXkEwN8oM0fUb8nNz5PEtpz9qNQxoGfQ2zJscA5-WIilEcfeMStBiVECaiZAFJdXN*jmbLnrpvBZaXDI8PJNnIdgINV9x/thumbs_up_bci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2294" y="3140968"/>
            <a:ext cx="1741805" cy="1504950"/>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F:\more Gateway scans\examsuccessbet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8" r="6848" b="4762"/>
          <a:stretch/>
        </p:blipFill>
        <p:spPr bwMode="auto">
          <a:xfrm>
            <a:off x="395536" y="159859"/>
            <a:ext cx="4339772" cy="6531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more Gateway scans\examsuccessbetter.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580" t="38780" r="8150" b="36744"/>
          <a:stretch/>
        </p:blipFill>
        <p:spPr bwMode="auto">
          <a:xfrm>
            <a:off x="4912840" y="1484784"/>
            <a:ext cx="3885578" cy="4104456"/>
          </a:xfrm>
          <a:prstGeom prst="rect">
            <a:avLst/>
          </a:prstGeom>
          <a:noFill/>
          <a:extLst>
            <a:ext uri="{909E8E84-426E-40DD-AFC4-6F175D3DCCD1}">
              <a14:hiddenFill xmlns:a14="http://schemas.microsoft.com/office/drawing/2010/main">
                <a:solidFill>
                  <a:srgbClr val="FFFFFF"/>
                </a:solidFill>
              </a14:hiddenFill>
            </a:ext>
          </a:extLst>
        </p:spPr>
      </p:pic>
      <p:sp>
        <p:nvSpPr>
          <p:cNvPr id="4" name="Стрелка вправо 3"/>
          <p:cNvSpPr/>
          <p:nvPr/>
        </p:nvSpPr>
        <p:spPr>
          <a:xfrm rot="19391974">
            <a:off x="4075930" y="2033655"/>
            <a:ext cx="1135456" cy="795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MacEng new logo"/>
          <p:cNvPicPr>
            <a:picLocks noChangeAspect="1" noChangeArrowheads="1"/>
          </p:cNvPicPr>
          <p:nvPr/>
        </p:nvPicPr>
        <p:blipFill>
          <a:blip r:embed="rId4" cstate="print"/>
          <a:srcRect/>
          <a:stretch>
            <a:fillRect/>
          </a:stretch>
        </p:blipFill>
        <p:spPr bwMode="auto">
          <a:xfrm>
            <a:off x="6372200" y="6104449"/>
            <a:ext cx="2432497" cy="554543"/>
          </a:xfrm>
          <a:prstGeom prst="rect">
            <a:avLst/>
          </a:prstGeom>
          <a:noFill/>
          <a:ln w="9525">
            <a:noFill/>
            <a:miter lim="800000"/>
            <a:headEnd/>
            <a:tailEnd/>
          </a:ln>
        </p:spPr>
      </p:pic>
    </p:spTree>
    <p:extLst>
      <p:ext uri="{BB962C8B-B14F-4D97-AF65-F5344CB8AC3E}">
        <p14:creationId xmlns:p14="http://schemas.microsoft.com/office/powerpoint/2010/main" val="1202004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Feedback: know your criteria and terminology!</a:t>
            </a:r>
            <a:endParaRPr lang="en-GB" b="1" dirty="0"/>
          </a:p>
        </p:txBody>
      </p:sp>
      <p:sp>
        <p:nvSpPr>
          <p:cNvPr id="3" name="Content Placeholder 2"/>
          <p:cNvSpPr>
            <a:spLocks noGrp="1"/>
          </p:cNvSpPr>
          <p:nvPr>
            <p:ph idx="1"/>
          </p:nvPr>
        </p:nvSpPr>
        <p:spPr/>
        <p:txBody>
          <a:bodyPr/>
          <a:lstStyle/>
          <a:p>
            <a:pPr marL="0" indent="0">
              <a:buNone/>
            </a:pPr>
            <a:endParaRPr lang="en-GB" dirty="0" smtClean="0"/>
          </a:p>
          <a:p>
            <a:endParaRPr lang="en-GB" dirty="0"/>
          </a:p>
        </p:txBody>
      </p:sp>
      <p:sp>
        <p:nvSpPr>
          <p:cNvPr id="4" name="TextBox 3"/>
          <p:cNvSpPr txBox="1"/>
          <p:nvPr/>
        </p:nvSpPr>
        <p:spPr>
          <a:xfrm>
            <a:off x="1537121" y="1526793"/>
            <a:ext cx="4176464" cy="646331"/>
          </a:xfrm>
          <a:prstGeom prst="rect">
            <a:avLst/>
          </a:prstGeom>
          <a:noFill/>
        </p:spPr>
        <p:txBody>
          <a:bodyPr wrap="square" rtlCol="0">
            <a:spAutoFit/>
          </a:bodyPr>
          <a:lstStyle/>
          <a:p>
            <a:pPr algn="ctr"/>
            <a:r>
              <a:rPr lang="en-GB" sz="3600" dirty="0">
                <a:solidFill>
                  <a:srgbClr val="7030A0"/>
                </a:solidFill>
                <a:latin typeface="Andalus" pitchFamily="18" charset="-78"/>
                <a:cs typeface="Andalus" pitchFamily="18" charset="-78"/>
              </a:rPr>
              <a:t>t</a:t>
            </a:r>
            <a:r>
              <a:rPr lang="en-GB" sz="3600" dirty="0" smtClean="0">
                <a:solidFill>
                  <a:srgbClr val="7030A0"/>
                </a:solidFill>
                <a:latin typeface="Andalus" pitchFamily="18" charset="-78"/>
                <a:cs typeface="Andalus" pitchFamily="18" charset="-78"/>
              </a:rPr>
              <a:t>arget reader</a:t>
            </a:r>
            <a:endParaRPr lang="en-GB" sz="3600" dirty="0">
              <a:solidFill>
                <a:srgbClr val="7030A0"/>
              </a:solidFill>
              <a:latin typeface="Andalus" pitchFamily="18" charset="-78"/>
              <a:cs typeface="Andalus" pitchFamily="18" charset="-78"/>
            </a:endParaRPr>
          </a:p>
        </p:txBody>
      </p:sp>
      <p:sp>
        <p:nvSpPr>
          <p:cNvPr id="5" name="TextBox 4"/>
          <p:cNvSpPr txBox="1"/>
          <p:nvPr/>
        </p:nvSpPr>
        <p:spPr>
          <a:xfrm>
            <a:off x="4312794" y="2385752"/>
            <a:ext cx="4524994" cy="646331"/>
          </a:xfrm>
          <a:prstGeom prst="rect">
            <a:avLst/>
          </a:prstGeom>
          <a:noFill/>
        </p:spPr>
        <p:txBody>
          <a:bodyPr wrap="square" rtlCol="0">
            <a:spAutoFit/>
          </a:bodyPr>
          <a:lstStyle/>
          <a:p>
            <a:pPr algn="ctr"/>
            <a:r>
              <a:rPr lang="en-GB" sz="3600" b="1" dirty="0">
                <a:solidFill>
                  <a:srgbClr val="00B0F0"/>
                </a:solidFill>
                <a:latin typeface="Arial Narrow" pitchFamily="34" charset="0"/>
              </a:rPr>
              <a:t>d</a:t>
            </a:r>
            <a:r>
              <a:rPr lang="en-GB" sz="3600" b="1" dirty="0" smtClean="0">
                <a:solidFill>
                  <a:srgbClr val="00B0F0"/>
                </a:solidFill>
                <a:latin typeface="Arial Narrow" pitchFamily="34" charset="0"/>
              </a:rPr>
              <a:t>iscourse management</a:t>
            </a:r>
            <a:endParaRPr lang="en-GB" sz="3600" b="1" dirty="0">
              <a:solidFill>
                <a:srgbClr val="00B0F0"/>
              </a:solidFill>
              <a:latin typeface="Arial Narrow" pitchFamily="34" charset="0"/>
            </a:endParaRPr>
          </a:p>
        </p:txBody>
      </p:sp>
      <p:sp>
        <p:nvSpPr>
          <p:cNvPr id="6" name="TextBox 5"/>
          <p:cNvSpPr txBox="1"/>
          <p:nvPr/>
        </p:nvSpPr>
        <p:spPr>
          <a:xfrm>
            <a:off x="136330" y="2254799"/>
            <a:ext cx="4176464" cy="1200329"/>
          </a:xfrm>
          <a:prstGeom prst="rect">
            <a:avLst/>
          </a:prstGeom>
          <a:noFill/>
        </p:spPr>
        <p:txBody>
          <a:bodyPr wrap="square" rtlCol="0">
            <a:spAutoFit/>
          </a:bodyPr>
          <a:lstStyle/>
          <a:p>
            <a:pPr algn="ctr"/>
            <a:r>
              <a:rPr lang="en-GB" sz="3600" dirty="0">
                <a:solidFill>
                  <a:srgbClr val="C00000"/>
                </a:solidFill>
                <a:latin typeface="Arial Narrow" pitchFamily="34" charset="0"/>
              </a:rPr>
              <a:t>l</a:t>
            </a:r>
            <a:r>
              <a:rPr lang="en-GB" sz="3600" dirty="0" smtClean="0">
                <a:solidFill>
                  <a:srgbClr val="C00000"/>
                </a:solidFill>
                <a:latin typeface="Arial Narrow" pitchFamily="34" charset="0"/>
              </a:rPr>
              <a:t>inking words &amp; cohesive devices </a:t>
            </a:r>
            <a:endParaRPr lang="en-GB" sz="3600" dirty="0">
              <a:solidFill>
                <a:srgbClr val="C00000"/>
              </a:solidFill>
              <a:latin typeface="Arial Narrow" pitchFamily="34" charset="0"/>
            </a:endParaRPr>
          </a:p>
        </p:txBody>
      </p:sp>
      <p:sp>
        <p:nvSpPr>
          <p:cNvPr id="7" name="TextBox 6"/>
          <p:cNvSpPr txBox="1"/>
          <p:nvPr/>
        </p:nvSpPr>
        <p:spPr>
          <a:xfrm>
            <a:off x="3625353" y="3418842"/>
            <a:ext cx="4176464" cy="646331"/>
          </a:xfrm>
          <a:prstGeom prst="rect">
            <a:avLst/>
          </a:prstGeom>
          <a:noFill/>
        </p:spPr>
        <p:txBody>
          <a:bodyPr wrap="square" rtlCol="0">
            <a:spAutoFit/>
          </a:bodyPr>
          <a:lstStyle/>
          <a:p>
            <a:pPr algn="ctr"/>
            <a:r>
              <a:rPr lang="en-GB" sz="3600" dirty="0" smtClean="0">
                <a:latin typeface="Cooper Black" pitchFamily="18" charset="0"/>
              </a:rPr>
              <a:t>appropriacy</a:t>
            </a:r>
            <a:r>
              <a:rPr lang="en-GB" sz="3600" dirty="0" smtClean="0"/>
              <a:t>  </a:t>
            </a:r>
            <a:endParaRPr lang="en-GB" sz="3600" dirty="0"/>
          </a:p>
        </p:txBody>
      </p:sp>
      <p:sp>
        <p:nvSpPr>
          <p:cNvPr id="8" name="TextBox 7"/>
          <p:cNvSpPr txBox="1"/>
          <p:nvPr/>
        </p:nvSpPr>
        <p:spPr>
          <a:xfrm>
            <a:off x="284251" y="4141837"/>
            <a:ext cx="5220071" cy="646331"/>
          </a:xfrm>
          <a:prstGeom prst="rect">
            <a:avLst/>
          </a:prstGeom>
          <a:noFill/>
        </p:spPr>
        <p:txBody>
          <a:bodyPr wrap="square" rtlCol="0">
            <a:spAutoFit/>
          </a:bodyPr>
          <a:lstStyle/>
          <a:p>
            <a:pPr algn="ctr"/>
            <a:r>
              <a:rPr lang="en-GB" sz="3600" b="1" dirty="0">
                <a:solidFill>
                  <a:srgbClr val="00B050"/>
                </a:solidFill>
                <a:latin typeface="Iskoola Pota" pitchFamily="34" charset="0"/>
                <a:cs typeface="Iskoola Pota" pitchFamily="34" charset="0"/>
              </a:rPr>
              <a:t>i</a:t>
            </a:r>
            <a:r>
              <a:rPr lang="en-GB" sz="3600" b="1" dirty="0" smtClean="0">
                <a:solidFill>
                  <a:srgbClr val="00B050"/>
                </a:solidFill>
                <a:latin typeface="Iskoola Pota" pitchFamily="34" charset="0"/>
                <a:cs typeface="Iskoola Pota" pitchFamily="34" charset="0"/>
              </a:rPr>
              <a:t>mpede communication </a:t>
            </a:r>
            <a:endParaRPr lang="en-GB" sz="3600" b="1" dirty="0">
              <a:solidFill>
                <a:srgbClr val="00B050"/>
              </a:solidFill>
              <a:latin typeface="Iskoola Pota" pitchFamily="34" charset="0"/>
              <a:cs typeface="Iskoola Pota" pitchFamily="34" charset="0"/>
            </a:endParaRPr>
          </a:p>
        </p:txBody>
      </p:sp>
      <p:sp>
        <p:nvSpPr>
          <p:cNvPr id="9" name="TextBox 8"/>
          <p:cNvSpPr txBox="1"/>
          <p:nvPr/>
        </p:nvSpPr>
        <p:spPr>
          <a:xfrm>
            <a:off x="806054" y="5280387"/>
            <a:ext cx="4176464" cy="646331"/>
          </a:xfrm>
          <a:prstGeom prst="rect">
            <a:avLst/>
          </a:prstGeom>
          <a:noFill/>
        </p:spPr>
        <p:txBody>
          <a:bodyPr wrap="square" rtlCol="0">
            <a:spAutoFit/>
          </a:bodyPr>
          <a:lstStyle/>
          <a:p>
            <a:pPr algn="ctr"/>
            <a:r>
              <a:rPr lang="en-GB" sz="3600" dirty="0" smtClean="0">
                <a:solidFill>
                  <a:srgbClr val="002060"/>
                </a:solidFill>
                <a:latin typeface="Meiryo" pitchFamily="34" charset="-128"/>
                <a:ea typeface="Meiryo" pitchFamily="34" charset="-128"/>
                <a:cs typeface="Meiryo" pitchFamily="34" charset="-128"/>
              </a:rPr>
              <a:t>coherent</a:t>
            </a:r>
            <a:r>
              <a:rPr lang="en-GB" sz="3600" dirty="0" smtClean="0">
                <a:latin typeface="Meiryo" pitchFamily="34" charset="-128"/>
                <a:ea typeface="Meiryo" pitchFamily="34" charset="-128"/>
                <a:cs typeface="Meiryo" pitchFamily="34" charset="-128"/>
              </a:rPr>
              <a:t> </a:t>
            </a:r>
            <a:endParaRPr lang="en-GB" sz="3600" dirty="0">
              <a:latin typeface="Meiryo" pitchFamily="34" charset="-128"/>
              <a:ea typeface="Meiryo" pitchFamily="34" charset="-128"/>
              <a:cs typeface="Meiryo" pitchFamily="34" charset="-128"/>
            </a:endParaRPr>
          </a:p>
        </p:txBody>
      </p:sp>
      <p:sp>
        <p:nvSpPr>
          <p:cNvPr id="10" name="TextBox 9"/>
          <p:cNvSpPr txBox="1"/>
          <p:nvPr/>
        </p:nvSpPr>
        <p:spPr>
          <a:xfrm>
            <a:off x="4611645" y="4780138"/>
            <a:ext cx="4176464" cy="769441"/>
          </a:xfrm>
          <a:prstGeom prst="rect">
            <a:avLst/>
          </a:prstGeom>
          <a:noFill/>
        </p:spPr>
        <p:txBody>
          <a:bodyPr wrap="square" rtlCol="0">
            <a:spAutoFit/>
          </a:bodyPr>
          <a:lstStyle/>
          <a:p>
            <a:pPr algn="ctr"/>
            <a:r>
              <a:rPr lang="en-GB" sz="4400" dirty="0" smtClean="0">
                <a:solidFill>
                  <a:srgbClr val="FF0000"/>
                </a:solidFill>
                <a:latin typeface="Garamond" pitchFamily="18" charset="0"/>
              </a:rPr>
              <a:t>conventions</a:t>
            </a:r>
            <a:r>
              <a:rPr lang="en-GB" sz="3600" dirty="0" smtClean="0">
                <a:solidFill>
                  <a:srgbClr val="FF0000"/>
                </a:solidFill>
                <a:latin typeface="Garamond" pitchFamily="18" charset="0"/>
              </a:rPr>
              <a:t> </a:t>
            </a:r>
            <a:endParaRPr lang="en-GB" sz="3600" dirty="0">
              <a:solidFill>
                <a:srgbClr val="FF0000"/>
              </a:solidFill>
              <a:latin typeface="Garamond" pitchFamily="18" charset="0"/>
            </a:endParaRPr>
          </a:p>
        </p:txBody>
      </p:sp>
    </p:spTree>
    <p:extLst>
      <p:ext uri="{BB962C8B-B14F-4D97-AF65-F5344CB8AC3E}">
        <p14:creationId xmlns:p14="http://schemas.microsoft.com/office/powerpoint/2010/main" val="10700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rotWithShape="1">
          <a:blip r:embed="rId2" cstate="print"/>
          <a:srcRect t="36731"/>
          <a:stretch/>
        </p:blipFill>
        <p:spPr bwMode="auto">
          <a:xfrm>
            <a:off x="-1" y="1"/>
            <a:ext cx="8388425" cy="3414310"/>
          </a:xfrm>
          <a:prstGeom prst="rect">
            <a:avLst/>
          </a:prstGeom>
          <a:noFill/>
          <a:ln w="9525">
            <a:noFill/>
            <a:miter lim="800000"/>
            <a:headEnd/>
            <a:tailEnd/>
          </a:ln>
          <a:effectLst/>
        </p:spPr>
      </p:pic>
      <p:pic>
        <p:nvPicPr>
          <p:cNvPr id="6146" name="Picture 2"/>
          <p:cNvPicPr>
            <a:picLocks noChangeAspect="1" noChangeArrowheads="1"/>
          </p:cNvPicPr>
          <p:nvPr/>
        </p:nvPicPr>
        <p:blipFill rotWithShape="1">
          <a:blip r:embed="rId3" cstate="print"/>
          <a:srcRect l="2176" t="29479" b="9624"/>
          <a:stretch/>
        </p:blipFill>
        <p:spPr bwMode="auto">
          <a:xfrm>
            <a:off x="149033" y="3204525"/>
            <a:ext cx="8869290" cy="3462154"/>
          </a:xfrm>
          <a:prstGeom prst="rect">
            <a:avLst/>
          </a:prstGeom>
          <a:noFill/>
          <a:ln w="9525">
            <a:noFill/>
            <a:miter lim="800000"/>
            <a:headEnd/>
            <a:tailEnd/>
          </a:ln>
          <a:effectLst/>
        </p:spPr>
      </p:pic>
      <p:pic>
        <p:nvPicPr>
          <p:cNvPr id="6" name="Picture 2" descr="http://cv01.twirpx.net/0300/0300308.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1033">
            <a:off x="7358540" y="370755"/>
            <a:ext cx="1229613" cy="17445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cxnSp>
        <p:nvCxnSpPr>
          <p:cNvPr id="5" name="Прямая соединительная линия 4"/>
          <p:cNvCxnSpPr/>
          <p:nvPr/>
        </p:nvCxnSpPr>
        <p:spPr>
          <a:xfrm>
            <a:off x="7765807" y="3575518"/>
            <a:ext cx="415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1835696" y="3727918"/>
            <a:ext cx="415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617368" y="3578268"/>
            <a:ext cx="5768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2043235" y="4077072"/>
            <a:ext cx="6226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3202290" y="4653136"/>
            <a:ext cx="5776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1847956" y="5373216"/>
            <a:ext cx="40921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2043235" y="5589240"/>
            <a:ext cx="5188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7020272" y="6525344"/>
            <a:ext cx="953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4956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9552" y="1268760"/>
            <a:ext cx="5184576" cy="3456384"/>
          </a:xfrm>
        </p:spPr>
        <p:txBody>
          <a:bodyPr>
            <a:noAutofit/>
          </a:bodyPr>
          <a:lstStyle/>
          <a:p>
            <a:pPr algn="l"/>
            <a:r>
              <a:rPr lang="en-GB" sz="4800" b="1" dirty="0" smtClean="0"/>
              <a:t>7. Find a balance between teaching the test </a:t>
            </a:r>
            <a:r>
              <a:rPr lang="en-GB" sz="4800" b="1" u="sng" dirty="0" smtClean="0"/>
              <a:t>and</a:t>
            </a:r>
            <a:r>
              <a:rPr lang="en-GB" sz="4800" b="1" dirty="0" smtClean="0"/>
              <a:t> teaching the right language and skills </a:t>
            </a:r>
            <a:endParaRPr lang="en-GB" sz="4800" b="1" dirty="0"/>
          </a:p>
        </p:txBody>
      </p:sp>
      <p:pic>
        <p:nvPicPr>
          <p:cNvPr id="8194" name="Picture 2" descr="http://www.alarmcloud.net/images/cloud-alarm-monitoring.jpg"/>
          <p:cNvPicPr>
            <a:picLocks noChangeAspect="1" noChangeArrowheads="1"/>
          </p:cNvPicPr>
          <p:nvPr/>
        </p:nvPicPr>
        <p:blipFill>
          <a:blip r:embed="rId2" cstate="print"/>
          <a:srcRect/>
          <a:stretch>
            <a:fillRect/>
          </a:stretch>
        </p:blipFill>
        <p:spPr bwMode="auto">
          <a:xfrm>
            <a:off x="6001336" y="980728"/>
            <a:ext cx="2705100" cy="4029075"/>
          </a:xfrm>
          <a:prstGeom prst="rect">
            <a:avLst/>
          </a:prstGeom>
          <a:noFill/>
        </p:spPr>
      </p:pic>
      <p:pic>
        <p:nvPicPr>
          <p:cNvPr id="6" name="Picture 4" descr="MacEng new logo"/>
          <p:cNvPicPr>
            <a:picLocks noChangeAspect="1" noChangeArrowheads="1"/>
          </p:cNvPicPr>
          <p:nvPr/>
        </p:nvPicPr>
        <p:blipFill>
          <a:blip r:embed="rId3" cstate="print"/>
          <a:srcRect/>
          <a:stretch>
            <a:fillRect/>
          </a:stretch>
        </p:blipFill>
        <p:spPr bwMode="auto">
          <a:xfrm>
            <a:off x="6273939" y="5895351"/>
            <a:ext cx="2432497" cy="554543"/>
          </a:xfrm>
          <a:prstGeom prst="rect">
            <a:avLst/>
          </a:prstGeom>
          <a:noFill/>
          <a:ln w="9525">
            <a:noFill/>
            <a:miter lim="800000"/>
            <a:headEnd/>
            <a:tailEnd/>
          </a:ln>
        </p:spPr>
      </p:pic>
    </p:spTree>
    <p:extLst>
      <p:ext uri="{BB962C8B-B14F-4D97-AF65-F5344CB8AC3E}">
        <p14:creationId xmlns:p14="http://schemas.microsoft.com/office/powerpoint/2010/main" val="8367065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764704"/>
            <a:ext cx="8229600" cy="1143000"/>
          </a:xfrm>
        </p:spPr>
        <p:txBody>
          <a:bodyPr>
            <a:normAutofit/>
          </a:bodyPr>
          <a:lstStyle/>
          <a:p>
            <a:pPr algn="l"/>
            <a:r>
              <a:rPr lang="en-GB" dirty="0" smtClean="0"/>
              <a:t>Can </a:t>
            </a:r>
            <a:r>
              <a:rPr lang="en-GB" dirty="0"/>
              <a:t>I</a:t>
            </a:r>
            <a:r>
              <a:rPr lang="en-GB" dirty="0" smtClean="0"/>
              <a:t> speak French?</a:t>
            </a:r>
            <a:endParaRPr lang="en-GB" dirty="0"/>
          </a:p>
        </p:txBody>
      </p:sp>
      <p:sp>
        <p:nvSpPr>
          <p:cNvPr id="6" name="Content Placeholder 5"/>
          <p:cNvSpPr>
            <a:spLocks noGrp="1"/>
          </p:cNvSpPr>
          <p:nvPr>
            <p:ph idx="1"/>
          </p:nvPr>
        </p:nvSpPr>
        <p:spPr>
          <a:xfrm>
            <a:off x="467544" y="2221056"/>
            <a:ext cx="8229600" cy="4781128"/>
          </a:xfrm>
        </p:spPr>
        <p:txBody>
          <a:bodyPr/>
          <a:lstStyle/>
          <a:p>
            <a:r>
              <a:rPr lang="en-GB" sz="4000" dirty="0" smtClean="0"/>
              <a:t>“I </a:t>
            </a:r>
            <a:r>
              <a:rPr lang="en-GB" sz="4000" dirty="0"/>
              <a:t>studied French at school for 5 </a:t>
            </a:r>
            <a:r>
              <a:rPr lang="en-GB" sz="4000" dirty="0" smtClean="0"/>
              <a:t>years – I got an ‘A’.”</a:t>
            </a:r>
          </a:p>
          <a:p>
            <a:endParaRPr lang="en-GB" sz="4000" dirty="0"/>
          </a:p>
          <a:p>
            <a:r>
              <a:rPr lang="en-GB" sz="4000" dirty="0" smtClean="0"/>
              <a:t>“Oh, your French must be good.”</a:t>
            </a:r>
          </a:p>
          <a:p>
            <a:endParaRPr lang="en-GB" sz="4000" dirty="0" smtClean="0"/>
          </a:p>
          <a:p>
            <a:r>
              <a:rPr lang="en-GB" sz="4000" dirty="0" smtClean="0"/>
              <a:t>“</a:t>
            </a:r>
            <a:r>
              <a:rPr lang="en-GB" sz="4000" dirty="0" err="1" smtClean="0"/>
              <a:t>Er</a:t>
            </a:r>
            <a:r>
              <a:rPr lang="en-GB" sz="4000" dirty="0" smtClean="0"/>
              <a:t>………….</a:t>
            </a:r>
            <a:r>
              <a:rPr lang="en-GB" sz="4000" dirty="0" err="1" smtClean="0"/>
              <a:t>oui</a:t>
            </a:r>
            <a:r>
              <a:rPr lang="en-GB" sz="4000" dirty="0" smtClean="0"/>
              <a:t>?” </a:t>
            </a:r>
            <a:endParaRPr lang="en-GB" sz="4000" dirty="0"/>
          </a:p>
          <a:p>
            <a:endParaRPr lang="en-GB" dirty="0"/>
          </a:p>
        </p:txBody>
      </p:sp>
      <p:pic>
        <p:nvPicPr>
          <p:cNvPr id="1026" name="il_fi" descr="220px-Drapeau_de_la_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322" y="34203"/>
            <a:ext cx="20955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7876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1844824"/>
            <a:ext cx="7772400" cy="1470025"/>
          </a:xfrm>
        </p:spPr>
        <p:txBody>
          <a:bodyPr>
            <a:noAutofit/>
          </a:bodyPr>
          <a:lstStyle/>
          <a:p>
            <a:pPr algn="l"/>
            <a:r>
              <a:rPr lang="en-US" b="1" dirty="0" smtClean="0"/>
              <a:t>Maintaining interest and avoiding </a:t>
            </a:r>
            <a:r>
              <a:rPr lang="en-GB" b="1" dirty="0"/>
              <a:t>t</a:t>
            </a:r>
            <a:r>
              <a:rPr lang="en-GB" b="1" dirty="0" smtClean="0"/>
              <a:t>he ‘backwash effect’: </a:t>
            </a:r>
            <a:br>
              <a:rPr lang="en-GB" b="1" dirty="0" smtClean="0"/>
            </a:br>
            <a:r>
              <a:rPr lang="en-GB" sz="4000" b="1" dirty="0" smtClean="0">
                <a:solidFill>
                  <a:srgbClr val="0070C0"/>
                </a:solidFill>
              </a:rPr>
              <a:t>“Negative backwash from too much testing makes good language teaching more difficult.”</a:t>
            </a:r>
            <a:endParaRPr lang="en-GB" sz="4000" b="1" dirty="0">
              <a:solidFill>
                <a:srgbClr val="0070C0"/>
              </a:solidFill>
            </a:endParaRPr>
          </a:p>
        </p:txBody>
      </p:sp>
      <p:sp>
        <p:nvSpPr>
          <p:cNvPr id="3" name="Content Placeholder 2"/>
          <p:cNvSpPr>
            <a:spLocks noGrp="1"/>
          </p:cNvSpPr>
          <p:nvPr>
            <p:ph type="subTitle" idx="1"/>
          </p:nvPr>
        </p:nvSpPr>
        <p:spPr>
          <a:xfrm>
            <a:off x="3347864" y="4221088"/>
            <a:ext cx="6400800" cy="1752600"/>
          </a:xfrm>
        </p:spPr>
        <p:txBody>
          <a:bodyPr/>
          <a:lstStyle/>
          <a:p>
            <a:endParaRPr lang="en-GB" dirty="0" smtClean="0">
              <a:solidFill>
                <a:schemeClr val="tx1"/>
              </a:solidFill>
            </a:endParaRPr>
          </a:p>
          <a:p>
            <a:endParaRPr lang="en-GB" dirty="0"/>
          </a:p>
        </p:txBody>
      </p:sp>
      <p:sp>
        <p:nvSpPr>
          <p:cNvPr id="2" name="TextBox 1"/>
          <p:cNvSpPr txBox="1"/>
          <p:nvPr/>
        </p:nvSpPr>
        <p:spPr>
          <a:xfrm>
            <a:off x="4860032" y="4156728"/>
            <a:ext cx="3600400" cy="461665"/>
          </a:xfrm>
          <a:prstGeom prst="rect">
            <a:avLst/>
          </a:prstGeom>
          <a:noFill/>
        </p:spPr>
        <p:txBody>
          <a:bodyPr wrap="square" rtlCol="0">
            <a:spAutoFit/>
          </a:bodyPr>
          <a:lstStyle/>
          <a:p>
            <a:r>
              <a:rPr lang="en-US" sz="2400" i="1" dirty="0" smtClean="0"/>
              <a:t>Oxford ELT Journal </a:t>
            </a:r>
            <a:endParaRPr lang="ru-RU" sz="2400"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en-US" b="1" dirty="0" smtClean="0"/>
              <a:t>Maintaining interest:</a:t>
            </a:r>
            <a:endParaRPr lang="ru-RU" b="1" dirty="0"/>
          </a:p>
        </p:txBody>
      </p:sp>
      <p:sp>
        <p:nvSpPr>
          <p:cNvPr id="3" name="Объект 2"/>
          <p:cNvSpPr>
            <a:spLocks noGrp="1"/>
          </p:cNvSpPr>
          <p:nvPr>
            <p:ph idx="1"/>
          </p:nvPr>
        </p:nvSpPr>
        <p:spPr>
          <a:xfrm>
            <a:off x="467544" y="1340768"/>
            <a:ext cx="8229600" cy="4525963"/>
          </a:xfrm>
        </p:spPr>
        <p:txBody>
          <a:bodyPr>
            <a:noAutofit/>
          </a:bodyPr>
          <a:lstStyle/>
          <a:p>
            <a:pPr marL="0" indent="0">
              <a:buNone/>
            </a:pPr>
            <a:r>
              <a:rPr lang="en-US" sz="3600" dirty="0" smtClean="0"/>
              <a:t>Relevant</a:t>
            </a:r>
          </a:p>
          <a:p>
            <a:pPr marL="0" indent="0">
              <a:buNone/>
            </a:pPr>
            <a:endParaRPr lang="en-US" sz="3600" dirty="0"/>
          </a:p>
          <a:p>
            <a:pPr marL="0" indent="0">
              <a:buNone/>
            </a:pPr>
            <a:r>
              <a:rPr lang="en-US" sz="3600" dirty="0" smtClean="0"/>
              <a:t>        Stimulating</a:t>
            </a:r>
          </a:p>
          <a:p>
            <a:pPr marL="0" indent="0">
              <a:buNone/>
            </a:pPr>
            <a:endParaRPr lang="en-US" sz="3600" dirty="0" smtClean="0"/>
          </a:p>
          <a:p>
            <a:pPr marL="0" indent="0">
              <a:buNone/>
            </a:pPr>
            <a:r>
              <a:rPr lang="en-US" sz="3600" dirty="0" smtClean="0"/>
              <a:t>                  Cross-curricular </a:t>
            </a:r>
          </a:p>
          <a:p>
            <a:endParaRPr lang="en-US" sz="3600" dirty="0" smtClean="0"/>
          </a:p>
          <a:p>
            <a:pPr marL="0" indent="0">
              <a:buNone/>
            </a:pPr>
            <a:r>
              <a:rPr lang="en-US" sz="3600" dirty="0" smtClean="0"/>
              <a:t>                                   Content-rich </a:t>
            </a:r>
            <a:endParaRPr lang="ru-RU" sz="3600" dirty="0"/>
          </a:p>
        </p:txBody>
      </p:sp>
      <p:pic>
        <p:nvPicPr>
          <p:cNvPr id="4" name="Picture 4" descr="Gateway-text-logo"/>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acEng new logo"/>
          <p:cNvPicPr>
            <a:picLocks noChangeAspect="1" noChangeArrowheads="1"/>
          </p:cNvPicPr>
          <p:nvPr/>
        </p:nvPicPr>
        <p:blipFill>
          <a:blip r:embed="rId3" cstate="print"/>
          <a:srcRect/>
          <a:stretch>
            <a:fillRect/>
          </a:stretch>
        </p:blipFill>
        <p:spPr bwMode="auto">
          <a:xfrm>
            <a:off x="467544" y="6021288"/>
            <a:ext cx="2497110" cy="569273"/>
          </a:xfrm>
          <a:prstGeom prst="rect">
            <a:avLst/>
          </a:prstGeom>
          <a:noFill/>
          <a:ln w="9525">
            <a:noFill/>
            <a:miter lim="800000"/>
            <a:headEnd/>
            <a:tailEnd/>
          </a:ln>
        </p:spPr>
      </p:pic>
    </p:spTree>
    <p:extLst>
      <p:ext uri="{BB962C8B-B14F-4D97-AF65-F5344CB8AC3E}">
        <p14:creationId xmlns:p14="http://schemas.microsoft.com/office/powerpoint/2010/main" val="33269665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2832" y="550863"/>
            <a:ext cx="4258816" cy="5904656"/>
          </a:xfrm>
        </p:spPr>
        <p:txBody>
          <a:bodyPr>
            <a:normAutofit/>
          </a:bodyPr>
          <a:lstStyle/>
          <a:p>
            <a:r>
              <a:rPr lang="en-US" sz="3600" b="1" dirty="0" smtClean="0"/>
              <a:t>Why is Glastonbury famous?</a:t>
            </a:r>
          </a:p>
          <a:p>
            <a:pPr marL="0" indent="0">
              <a:buNone/>
            </a:pPr>
            <a:r>
              <a:rPr lang="en-US" sz="3600" b="1" dirty="0"/>
              <a:t> </a:t>
            </a:r>
            <a:endParaRPr lang="en-US" sz="3600" b="1" dirty="0" smtClean="0"/>
          </a:p>
          <a:p>
            <a:r>
              <a:rPr lang="en-US" sz="3600" b="1" dirty="0" smtClean="0"/>
              <a:t>What is a ‘</a:t>
            </a:r>
            <a:r>
              <a:rPr lang="en-US" sz="3600" b="1" dirty="0" err="1" smtClean="0"/>
              <a:t>chav</a:t>
            </a:r>
            <a:r>
              <a:rPr lang="en-US" sz="3600" b="1" dirty="0" smtClean="0"/>
              <a:t>’?</a:t>
            </a:r>
          </a:p>
          <a:p>
            <a:endParaRPr lang="en-US" sz="3600" b="1" dirty="0" smtClean="0"/>
          </a:p>
          <a:p>
            <a:r>
              <a:rPr lang="en-US" sz="3600" b="1" dirty="0" smtClean="0"/>
              <a:t>Why is the year 1984 significant?</a:t>
            </a:r>
            <a:endParaRPr lang="ru-RU" sz="3600" b="1" dirty="0"/>
          </a:p>
        </p:txBody>
      </p:sp>
      <p:pic>
        <p:nvPicPr>
          <p:cNvPr id="8" name="Picture 4" descr="MacEng new logo"/>
          <p:cNvPicPr>
            <a:picLocks noChangeAspect="1" noChangeArrowheads="1"/>
          </p:cNvPicPr>
          <p:nvPr/>
        </p:nvPicPr>
        <p:blipFill>
          <a:blip r:embed="rId2" cstate="print"/>
          <a:srcRect/>
          <a:stretch>
            <a:fillRect/>
          </a:stretch>
        </p:blipFill>
        <p:spPr bwMode="auto">
          <a:xfrm>
            <a:off x="683568" y="5970166"/>
            <a:ext cx="2432497" cy="554543"/>
          </a:xfrm>
          <a:prstGeom prst="rect">
            <a:avLst/>
          </a:prstGeom>
          <a:noFill/>
          <a:ln w="9525">
            <a:noFill/>
            <a:miter lim="800000"/>
            <a:headEnd/>
            <a:tailEnd/>
          </a:ln>
        </p:spPr>
      </p:pic>
      <p:pic>
        <p:nvPicPr>
          <p:cNvPr id="9"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20272" y="74191"/>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65.55.237.71/att/GetAttachment.aspx?file=ba7dce21-e0c8-4e0f-80df-7803ffc3ac80.jpg&amp;ct=aW1hZ2UvanBlZw_3d_3d&amp;name=Z2xhc3RvbmJ1cnkuanBn&amp;inline=0&amp;rfc=0&amp;empty=False&amp;imgsrc=&amp;shared=1&amp;entryPt=filename&amp;biciPrevious=32aae90e-3fcb-4cf8-af96-4eb656a823ee_023a9f3292e_5705&amp;blob=NHxnbGFzdG9uYnVyeS5qcGd8aW1hZ2UvanBlZw_3d_3d&amp;hm__login=liamtyler_7&amp;hm__domain=hotmail.com&amp;ip=10.15.184.8&amp;d=d995&amp;mf=0&amp;hm__ts=Tue%2c%2024%20Apr%202012%2018%3a29%3a26%20GMT&amp;st=liamtyler_7&amp;hm__ha=01_7edd7c4daf8118e8543435271847141fa03ddb218dd18d36adcd7db7fd1e8f87&amp;oneredir=1"/>
          <p:cNvPicPr>
            <a:picLocks noChangeAspect="1" noChangeArrowheads="1"/>
          </p:cNvPicPr>
          <p:nvPr/>
        </p:nvPicPr>
        <p:blipFill>
          <a:blip r:embed="rId4" cstate="print"/>
          <a:srcRect l="7757"/>
          <a:stretch>
            <a:fillRect/>
          </a:stretch>
        </p:blipFill>
        <p:spPr bwMode="auto">
          <a:xfrm rot="10800000">
            <a:off x="5652120" y="202330"/>
            <a:ext cx="3242176" cy="4829395"/>
          </a:xfrm>
          <a:prstGeom prst="rect">
            <a:avLst/>
          </a:prstGeom>
          <a:noFill/>
        </p:spPr>
      </p:pic>
      <p:pic>
        <p:nvPicPr>
          <p:cNvPr id="5" name="Picture 2" descr="http://65.55.237.71/att/GetAttachment.aspx?file=6b165978-d6dd-40fb-a3fa-e3eea54e2496.jpg&amp;ct=aW1hZ2UvanBlZw_3d_3d&amp;name=Y2hhdnMuanBn&amp;inline=0&amp;rfc=0&amp;empty=False&amp;imgsrc=&amp;shared=1&amp;entryPt=filename&amp;biciPrevious=32aae90e-3fcb-4cf8-af96-4eb656a823ee_023a9f3292e_5705&amp;blob=M3xjaGF2cy5qcGd8aW1hZ2UvanBlZw_3d_3d&amp;hm__login=liamtyler_7&amp;hm__domain=hotmail.com&amp;ip=10.15.184.8&amp;d=d995&amp;mf=0&amp;hm__ts=Tue%2c%2024%20Apr%202012%2018%3a28%3a11%20GMT&amp;st=liamtyler_7&amp;hm__ha=01_f82790ddf26628f2064fbb38ae61dba283df7cfbf0487ee56b81b8e6756d01fb&amp;oneredir=1"/>
          <p:cNvPicPr>
            <a:picLocks noChangeAspect="1" noChangeArrowheads="1"/>
          </p:cNvPicPr>
          <p:nvPr/>
        </p:nvPicPr>
        <p:blipFill>
          <a:blip r:embed="rId5" cstate="print"/>
          <a:srcRect l="51873"/>
          <a:stretch>
            <a:fillRect/>
          </a:stretch>
        </p:blipFill>
        <p:spPr bwMode="auto">
          <a:xfrm rot="10800000">
            <a:off x="5264606" y="1036216"/>
            <a:ext cx="2232248" cy="4933950"/>
          </a:xfrm>
          <a:prstGeom prst="rect">
            <a:avLst/>
          </a:prstGeom>
          <a:noFill/>
        </p:spPr>
      </p:pic>
      <p:pic>
        <p:nvPicPr>
          <p:cNvPr id="6" name="Picture 4" descr="http://65.55.237.71/att/GetAttachment.aspx?file=f745ddbf-333b-46b3-8bdb-d2a8d71fe439.jpg&amp;ct=aW1hZ2UvanBlZw_3d_3d&amp;name=YmlnIGJyby5qcGc_3d&amp;inline=0&amp;rfc=0&amp;empty=False&amp;imgsrc=&amp;shared=1&amp;entryPt=filename&amp;biciPrevious=32aae90e-3fcb-4cf8-af96-4eb656a823ee_023a9f3292e_5705&amp;blob=MHxiaWcgYnJvLmpwZ3xpbWFnZS9qcGVn&amp;hm__login=liamtyler_7&amp;hm__domain=hotmail.com&amp;ip=10.15.184.8&amp;d=d995&amp;mf=0&amp;hm__ts=Tue%2c%2024%20Apr%202012%2018%3a38%3a39%20GMT&amp;st=liamtyler_7&amp;hm__ha=01_78391e6808969215d5c352c0eef82eaea480a2f5d656b9c391156175ad6bd818&amp;oneredir=1"/>
          <p:cNvPicPr>
            <a:picLocks noChangeAspect="1" noChangeArrowheads="1"/>
          </p:cNvPicPr>
          <p:nvPr/>
        </p:nvPicPr>
        <p:blipFill>
          <a:blip r:embed="rId6" cstate="print"/>
          <a:srcRect r="3747"/>
          <a:stretch>
            <a:fillRect/>
          </a:stretch>
        </p:blipFill>
        <p:spPr bwMode="auto">
          <a:xfrm>
            <a:off x="4216328" y="2307839"/>
            <a:ext cx="3056880" cy="4363662"/>
          </a:xfrm>
          <a:prstGeom prst="rect">
            <a:avLst/>
          </a:prstGeom>
          <a:noFill/>
        </p:spPr>
      </p:pic>
      <p:pic>
        <p:nvPicPr>
          <p:cNvPr id="7" name="Picture 2" descr="http://65.55.237.71/att/GetAttachment.aspx?file=9260e775-8990-4b7a-9469-92a8317c3a5f.jpg&amp;ct=aW1hZ2UvanBlZw_3d_3d&amp;name=YmlnIGJybzIuanBn&amp;inline=0&amp;rfc=0&amp;empty=False&amp;imgsrc=&amp;shared=1&amp;entryPt=filename&amp;biciPrevious=32aae90e-3fcb-4cf8-af96-4eb656a823ee_023a9f3292e_5705&amp;blob=MXxiaWcgYnJvMi5qcGd8aW1hZ2UvanBlZw_3d_3d&amp;hm__login=liamtyler_7&amp;hm__domain=hotmail.com&amp;ip=10.15.184.8&amp;d=d995&amp;mf=0&amp;hm__ts=Tue%2c%2024%20Apr%202012%2018%3a35%3a55%20GMT&amp;st=liamtyler_7&amp;hm__ha=01_0b506b97fc4a5d2f9aaadb93f750f96a1788609d02fa548fd9f760ae2554bad6&amp;oneredir=1"/>
          <p:cNvPicPr>
            <a:picLocks noChangeAspect="1" noChangeArrowheads="1"/>
          </p:cNvPicPr>
          <p:nvPr/>
        </p:nvPicPr>
        <p:blipFill>
          <a:blip r:embed="rId7" cstate="print"/>
          <a:srcRect/>
          <a:stretch>
            <a:fillRect/>
          </a:stretch>
        </p:blipFill>
        <p:spPr bwMode="auto">
          <a:xfrm>
            <a:off x="6156176" y="2756078"/>
            <a:ext cx="2523414" cy="3467183"/>
          </a:xfrm>
          <a:prstGeom prst="rect">
            <a:avLst/>
          </a:prstGeom>
          <a:noFill/>
        </p:spPr>
      </p:pic>
    </p:spTree>
    <p:extLst>
      <p:ext uri="{BB962C8B-B14F-4D97-AF65-F5344CB8AC3E}">
        <p14:creationId xmlns:p14="http://schemas.microsoft.com/office/powerpoint/2010/main" val="38254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395288" y="0"/>
            <a:ext cx="8229600" cy="796925"/>
          </a:xfrm>
        </p:spPr>
        <p:txBody>
          <a:bodyPr/>
          <a:lstStyle/>
          <a:p>
            <a:pPr algn="l"/>
            <a:r>
              <a:rPr lang="en-GB"/>
              <a:t>Grammar in context</a:t>
            </a:r>
          </a:p>
        </p:txBody>
      </p:sp>
      <p:sp>
        <p:nvSpPr>
          <p:cNvPr id="31747" name="Rectangle 3"/>
          <p:cNvSpPr>
            <a:spLocks noGrp="1" noChangeArrowheads="1"/>
          </p:cNvSpPr>
          <p:nvPr>
            <p:ph type="body" idx="1"/>
          </p:nvPr>
        </p:nvSpPr>
        <p:spPr>
          <a:xfrm>
            <a:off x="4538663" y="784225"/>
            <a:ext cx="2592387" cy="5289550"/>
          </a:xfrm>
        </p:spPr>
        <p:txBody>
          <a:bodyPr/>
          <a:lstStyle/>
          <a:p>
            <a:pPr>
              <a:buFont typeface="Wingdings" pitchFamily="2" charset="2"/>
              <a:buNone/>
            </a:pPr>
            <a:endParaRPr lang="en-GB" sz="2800" dirty="0"/>
          </a:p>
          <a:p>
            <a:pPr>
              <a:buFont typeface="Wingdings" pitchFamily="2" charset="2"/>
              <a:buNone/>
            </a:pPr>
            <a:endParaRPr lang="en-GB" sz="2800" dirty="0"/>
          </a:p>
          <a:p>
            <a:pPr>
              <a:buFont typeface="Wingdings" pitchFamily="2" charset="2"/>
              <a:buNone/>
            </a:pPr>
            <a:endParaRPr lang="en-GB" sz="2800" dirty="0"/>
          </a:p>
          <a:p>
            <a:pPr>
              <a:buFont typeface="Wingdings" pitchFamily="2" charset="2"/>
              <a:buNone/>
            </a:pPr>
            <a:r>
              <a:rPr lang="en-GB" dirty="0"/>
              <a:t>Grammar in context</a:t>
            </a:r>
          </a:p>
        </p:txBody>
      </p:sp>
      <p:pic>
        <p:nvPicPr>
          <p:cNvPr id="31748" name="Picture 4" descr="B1_Page34_Grammerincontext"/>
          <p:cNvPicPr>
            <a:picLocks noChangeAspect="1" noChangeArrowheads="1"/>
          </p:cNvPicPr>
          <p:nvPr/>
        </p:nvPicPr>
        <p:blipFill>
          <a:blip r:embed="rId3" cstate="print"/>
          <a:srcRect/>
          <a:stretch>
            <a:fillRect/>
          </a:stretch>
        </p:blipFill>
        <p:spPr bwMode="auto">
          <a:xfrm>
            <a:off x="395287" y="692150"/>
            <a:ext cx="4105275" cy="5798528"/>
          </a:xfrm>
          <a:prstGeom prst="rect">
            <a:avLst/>
          </a:prstGeom>
          <a:noFill/>
        </p:spPr>
      </p:pic>
      <p:sp>
        <p:nvSpPr>
          <p:cNvPr id="31749" name="AutoShape 5"/>
          <p:cNvSpPr>
            <a:spLocks noChangeArrowheads="1"/>
          </p:cNvSpPr>
          <p:nvPr/>
        </p:nvSpPr>
        <p:spPr bwMode="auto">
          <a:xfrm>
            <a:off x="4598308" y="1341438"/>
            <a:ext cx="719137" cy="433387"/>
          </a:xfrm>
          <a:prstGeom prst="leftArrow">
            <a:avLst>
              <a:gd name="adj1" fmla="val 50000"/>
              <a:gd name="adj2" fmla="val 41484"/>
            </a:avLst>
          </a:prstGeom>
          <a:solidFill>
            <a:schemeClr val="accent1"/>
          </a:solidFill>
          <a:ln w="9525">
            <a:solidFill>
              <a:schemeClr val="tx1"/>
            </a:solidFill>
            <a:miter lim="800000"/>
            <a:headEnd/>
            <a:tailEnd/>
          </a:ln>
          <a:effectLst/>
        </p:spPr>
        <p:txBody>
          <a:bodyPr wrap="none" anchor="ctr"/>
          <a:lstStyle/>
          <a:p>
            <a:endParaRPr lang="en-GB"/>
          </a:p>
        </p:txBody>
      </p:sp>
      <p:sp>
        <p:nvSpPr>
          <p:cNvPr id="31750" name="AutoShape 6"/>
          <p:cNvSpPr>
            <a:spLocks noChangeArrowheads="1"/>
          </p:cNvSpPr>
          <p:nvPr/>
        </p:nvSpPr>
        <p:spPr bwMode="auto">
          <a:xfrm>
            <a:off x="4596720" y="4260397"/>
            <a:ext cx="720725" cy="431800"/>
          </a:xfrm>
          <a:prstGeom prst="leftArrow">
            <a:avLst>
              <a:gd name="adj1" fmla="val 50000"/>
              <a:gd name="adj2" fmla="val 41728"/>
            </a:avLst>
          </a:prstGeom>
          <a:solidFill>
            <a:schemeClr val="accent1"/>
          </a:solidFill>
          <a:ln w="9525">
            <a:solidFill>
              <a:schemeClr val="tx1"/>
            </a:solidFill>
            <a:miter lim="800000"/>
            <a:headEnd/>
            <a:tailEnd/>
          </a:ln>
          <a:effectLst/>
        </p:spPr>
        <p:txBody>
          <a:bodyPr wrap="none" anchor="ctr"/>
          <a:lstStyle/>
          <a:p>
            <a:endParaRPr lang="en-GB"/>
          </a:p>
        </p:txBody>
      </p:sp>
      <p:pic>
        <p:nvPicPr>
          <p:cNvPr id="8" name="Picture 4" descr="Gateway-text-logo"/>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131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1958975"/>
            <a:ext cx="6912768" cy="1470025"/>
          </a:xfrm>
        </p:spPr>
        <p:txBody>
          <a:bodyPr>
            <a:noAutofit/>
          </a:bodyPr>
          <a:lstStyle/>
          <a:p>
            <a:pPr algn="l"/>
            <a:r>
              <a:rPr lang="en-GB" sz="5400" b="1" dirty="0" smtClean="0"/>
              <a:t>Don’t forget – you can still use games!</a:t>
            </a:r>
            <a:endParaRPr lang="en-GB" sz="5400" b="1" dirty="0"/>
          </a:p>
        </p:txBody>
      </p:sp>
      <p:sp>
        <p:nvSpPr>
          <p:cNvPr id="5" name="Subtitle 4"/>
          <p:cNvSpPr>
            <a:spLocks noGrp="1"/>
          </p:cNvSpPr>
          <p:nvPr>
            <p:ph type="subTitle" idx="1"/>
          </p:nvPr>
        </p:nvSpPr>
        <p:spPr/>
        <p:txBody>
          <a:bodyPr/>
          <a:lstStyle/>
          <a:p>
            <a:endParaRPr lang="en-GB"/>
          </a:p>
        </p:txBody>
      </p:sp>
      <p:pic>
        <p:nvPicPr>
          <p:cNvPr id="6" name="Picture 4" descr="MacEng new logo"/>
          <p:cNvPicPr>
            <a:picLocks noChangeAspect="1" noChangeArrowheads="1"/>
          </p:cNvPicPr>
          <p:nvPr/>
        </p:nvPicPr>
        <p:blipFill>
          <a:blip r:embed="rId2" cstate="print"/>
          <a:srcRect/>
          <a:stretch>
            <a:fillRect/>
          </a:stretch>
        </p:blipFill>
        <p:spPr bwMode="auto">
          <a:xfrm>
            <a:off x="827584" y="6043782"/>
            <a:ext cx="2432497" cy="554543"/>
          </a:xfrm>
          <a:prstGeom prst="rect">
            <a:avLst/>
          </a:prstGeom>
          <a:noFill/>
          <a:ln w="9525">
            <a:noFill/>
            <a:miter lim="800000"/>
            <a:headEnd/>
            <a:tailEnd/>
          </a:ln>
        </p:spPr>
      </p:pic>
      <p:pic>
        <p:nvPicPr>
          <p:cNvPr id="8"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633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cstate="print"/>
          <a:srcRect/>
          <a:stretch>
            <a:fillRect/>
          </a:stretch>
        </p:blipFill>
        <p:spPr bwMode="auto">
          <a:xfrm>
            <a:off x="4919357" y="365410"/>
            <a:ext cx="3899126" cy="590527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51520" y="404664"/>
            <a:ext cx="4134124" cy="5826770"/>
          </a:xfrm>
          <a:prstGeom prst="rect">
            <a:avLst/>
          </a:prstGeom>
          <a:noFill/>
          <a:ln w="9525">
            <a:noFill/>
            <a:miter lim="800000"/>
            <a:headEnd/>
            <a:tailEnd/>
          </a:ln>
          <a:effectLst/>
        </p:spPr>
      </p:pic>
    </p:spTree>
    <p:extLst>
      <p:ext uri="{BB962C8B-B14F-4D97-AF65-F5344CB8AC3E}">
        <p14:creationId xmlns:p14="http://schemas.microsoft.com/office/powerpoint/2010/main" val="20778794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3568" y="692696"/>
            <a:ext cx="7772400" cy="1470025"/>
          </a:xfrm>
        </p:spPr>
        <p:txBody>
          <a:bodyPr>
            <a:normAutofit/>
          </a:bodyPr>
          <a:lstStyle/>
          <a:p>
            <a:endParaRPr lang="en-GB" sz="4800" dirty="0"/>
          </a:p>
        </p:txBody>
      </p:sp>
      <p:sp>
        <p:nvSpPr>
          <p:cNvPr id="5" name="Subtitle 4"/>
          <p:cNvSpPr>
            <a:spLocks noGrp="1"/>
          </p:cNvSpPr>
          <p:nvPr>
            <p:ph type="subTitle" idx="1"/>
          </p:nvPr>
        </p:nvSpPr>
        <p:spPr>
          <a:xfrm>
            <a:off x="1331640" y="2492896"/>
            <a:ext cx="6400800" cy="1752600"/>
          </a:xfrm>
        </p:spPr>
        <p:txBody>
          <a:bodyPr/>
          <a:lstStyle/>
          <a:p>
            <a:endParaRPr lang="en-GB" dirty="0"/>
          </a:p>
        </p:txBody>
      </p:sp>
      <p:pic>
        <p:nvPicPr>
          <p:cNvPr id="13314" name="Picture 2" descr="C:\Users\user\Desktop\егэ\liam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60" t="52487" r="7504" b="12381"/>
          <a:stretch/>
        </p:blipFill>
        <p:spPr bwMode="auto">
          <a:xfrm>
            <a:off x="32625" y="318123"/>
            <a:ext cx="5628405" cy="3255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bookervil.ru/covers/56583.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54345">
            <a:off x="346527" y="3393693"/>
            <a:ext cx="1001068" cy="13901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more Gateway scans\wordtransformation1.jpg"/>
          <p:cNvPicPr>
            <a:picLocks noChangeAspect="1" noChangeArrowheads="1"/>
          </p:cNvPicPr>
          <p:nvPr/>
        </p:nvPicPr>
        <p:blipFill rotWithShape="1">
          <a:blip r:embed="rId5">
            <a:extLst>
              <a:ext uri="{28A0092B-C50C-407E-A947-70E740481C1C}">
                <a14:useLocalDpi xmlns:a14="http://schemas.microsoft.com/office/drawing/2010/main" val="0"/>
              </a:ext>
            </a:extLst>
          </a:blip>
          <a:srcRect l="47720" r="7304" b="60390"/>
          <a:stretch/>
        </p:blipFill>
        <p:spPr bwMode="auto">
          <a:xfrm>
            <a:off x="5508104" y="1945850"/>
            <a:ext cx="3482970" cy="44045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B2 S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46994">
            <a:off x="4915992" y="5155754"/>
            <a:ext cx="1118278" cy="157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Прямая соединительная линия 2"/>
          <p:cNvCxnSpPr/>
          <p:nvPr/>
        </p:nvCxnSpPr>
        <p:spPr>
          <a:xfrm>
            <a:off x="5004048" y="2420888"/>
            <a:ext cx="5040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8288104" y="2846558"/>
            <a:ext cx="6569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0922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smtClean="0"/>
              <a:t>Word formation tennis</a:t>
            </a:r>
            <a:endParaRPr lang="en-GB" dirty="0"/>
          </a:p>
        </p:txBody>
      </p:sp>
      <p:sp>
        <p:nvSpPr>
          <p:cNvPr id="4" name="Subtitle 3"/>
          <p:cNvSpPr>
            <a:spLocks noGrp="1"/>
          </p:cNvSpPr>
          <p:nvPr>
            <p:ph type="subTitle" idx="1"/>
          </p:nvPr>
        </p:nvSpPr>
        <p:spPr>
          <a:xfrm>
            <a:off x="1403648" y="1844824"/>
            <a:ext cx="6400800" cy="1080120"/>
          </a:xfrm>
        </p:spPr>
        <p:txBody>
          <a:bodyPr>
            <a:noAutofit/>
          </a:bodyPr>
          <a:lstStyle/>
          <a:p>
            <a:r>
              <a:rPr lang="en-GB" sz="9600" dirty="0" smtClean="0">
                <a:solidFill>
                  <a:srgbClr val="00B050"/>
                </a:solidFill>
              </a:rPr>
              <a:t>use</a:t>
            </a:r>
            <a:endParaRPr lang="en-GB" sz="9600" dirty="0">
              <a:solidFill>
                <a:srgbClr val="00B050"/>
              </a:solidFill>
            </a:endParaRPr>
          </a:p>
        </p:txBody>
      </p:sp>
      <p:pic>
        <p:nvPicPr>
          <p:cNvPr id="50178" name="Picture 2" descr="http://www.who2.com/sites/default/files/blog/anovak-thumb-420x325-1740.jpg"/>
          <p:cNvPicPr>
            <a:picLocks noChangeAspect="1" noChangeArrowheads="1"/>
          </p:cNvPicPr>
          <p:nvPr/>
        </p:nvPicPr>
        <p:blipFill>
          <a:blip r:embed="rId4" cstate="print"/>
          <a:srcRect/>
          <a:stretch>
            <a:fillRect/>
          </a:stretch>
        </p:blipFill>
        <p:spPr bwMode="auto">
          <a:xfrm>
            <a:off x="3347864" y="4077072"/>
            <a:ext cx="2605582" cy="2016224"/>
          </a:xfrm>
          <a:prstGeom prst="rect">
            <a:avLst/>
          </a:prstGeom>
          <a:noFill/>
        </p:spPr>
      </p:pic>
      <p:pic>
        <p:nvPicPr>
          <p:cNvPr id="7" name="MS900388286[1].wav">
            <a:hlinkClick r:id="" action="ppaction://media"/>
          </p:cNvPr>
          <p:cNvPicPr>
            <a:picLocks noRot="1" noChangeAspect="1"/>
          </p:cNvPicPr>
          <p:nvPr>
            <a:wavAudioFile r:embed="rId1" name="MS900388286[1].wav"/>
          </p:nvPr>
        </p:nvPicPr>
        <p:blipFill>
          <a:blip r:embed="rId5" cstate="print"/>
          <a:stretch>
            <a:fillRect/>
          </a:stretch>
        </p:blipFill>
        <p:spPr>
          <a:xfrm>
            <a:off x="4419600" y="3276600"/>
            <a:ext cx="304800" cy="304800"/>
          </a:xfrm>
          <a:prstGeom prst="rect">
            <a:avLst/>
          </a:prstGeom>
        </p:spPr>
      </p:pic>
      <p:pic>
        <p:nvPicPr>
          <p:cNvPr id="8" name="MS900388285[1].wav">
            <a:hlinkClick r:id="" action="ppaction://media"/>
          </p:cNvPr>
          <p:cNvPicPr>
            <a:picLocks noRot="1" noChangeAspect="1"/>
          </p:cNvPicPr>
          <p:nvPr>
            <a:wavAudioFile r:embed="rId2" name="MS900388285[1].wav"/>
          </p:nvPr>
        </p:nvPicPr>
        <p:blipFill>
          <a:blip r:embed="rId6"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6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withEffect">
                                  <p:stCondLst>
                                    <p:cond delay="0"/>
                                  </p:stCondLst>
                                  <p:childTnLst>
                                    <p:cmd type="call" cmd="playFrom(0.0)">
                                      <p:cBhvr>
                                        <p:cTn id="16" dur="1898" fill="hold"/>
                                        <p:tgtEl>
                                          <p:spTgt spid="7"/>
                                        </p:tgtEl>
                                      </p:cBhvr>
                                    </p:cmd>
                                  </p:childTnLst>
                                </p:cTn>
                              </p:par>
                            </p:childTnLst>
                          </p:cTn>
                        </p:par>
                      </p:childTnLst>
                    </p:cTn>
                  </p:par>
                </p:childTnLst>
              </p:cTn>
              <p:nextCondLst>
                <p:cond evt="onClick" delay="0">
                  <p:tgtEl>
                    <p:spTgt spid="7"/>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smtClean="0"/>
              <a:t>Word formation tennis</a:t>
            </a:r>
            <a:endParaRPr lang="en-GB" dirty="0"/>
          </a:p>
        </p:txBody>
      </p:sp>
      <p:sp>
        <p:nvSpPr>
          <p:cNvPr id="4" name="Subtitle 3"/>
          <p:cNvSpPr>
            <a:spLocks noGrp="1"/>
          </p:cNvSpPr>
          <p:nvPr>
            <p:ph type="subTitle" idx="1"/>
          </p:nvPr>
        </p:nvSpPr>
        <p:spPr>
          <a:xfrm>
            <a:off x="1403648" y="1844824"/>
            <a:ext cx="6400800" cy="1080120"/>
          </a:xfrm>
        </p:spPr>
        <p:txBody>
          <a:bodyPr>
            <a:noAutofit/>
          </a:bodyPr>
          <a:lstStyle/>
          <a:p>
            <a:r>
              <a:rPr lang="en-GB" sz="9600" dirty="0" smtClean="0">
                <a:solidFill>
                  <a:srgbClr val="00B050"/>
                </a:solidFill>
              </a:rPr>
              <a:t>expect</a:t>
            </a:r>
            <a:endParaRPr lang="en-GB" sz="9600" dirty="0">
              <a:solidFill>
                <a:srgbClr val="00B050"/>
              </a:solidFill>
            </a:endParaRPr>
          </a:p>
        </p:txBody>
      </p:sp>
      <p:pic>
        <p:nvPicPr>
          <p:cNvPr id="7" name="MS900388286[1].wav">
            <a:hlinkClick r:id="" action="ppaction://media"/>
          </p:cNvPr>
          <p:cNvPicPr>
            <a:picLocks noRot="1" noChangeAspect="1"/>
          </p:cNvPicPr>
          <p:nvPr>
            <a:wavAudioFile r:embed="rId1" name="MS900388286[1].wav"/>
          </p:nvPr>
        </p:nvPicPr>
        <p:blipFill>
          <a:blip r:embed="rId4" cstate="print"/>
          <a:stretch>
            <a:fillRect/>
          </a:stretch>
        </p:blipFill>
        <p:spPr>
          <a:xfrm>
            <a:off x="4419600" y="3276600"/>
            <a:ext cx="304800" cy="304800"/>
          </a:xfrm>
          <a:prstGeom prst="rect">
            <a:avLst/>
          </a:prstGeom>
        </p:spPr>
      </p:pic>
      <p:pic>
        <p:nvPicPr>
          <p:cNvPr id="8" name="MS900388285[1].wav">
            <a:hlinkClick r:id="" action="ppaction://media"/>
          </p:cNvPr>
          <p:cNvPicPr>
            <a:picLocks noRot="1" noChangeAspect="1"/>
          </p:cNvPicPr>
          <p:nvPr>
            <a:wavAudioFile r:embed="rId2" name="MS900388285[1].wav"/>
          </p:nvPr>
        </p:nvPicPr>
        <p:blipFill>
          <a:blip r:embed="rId5" cstate="print"/>
          <a:stretch>
            <a:fillRect/>
          </a:stretch>
        </p:blipFill>
        <p:spPr>
          <a:xfrm>
            <a:off x="4419600" y="3276600"/>
            <a:ext cx="304800" cy="304800"/>
          </a:xfrm>
          <a:prstGeom prst="rect">
            <a:avLst/>
          </a:prstGeom>
        </p:spPr>
      </p:pic>
      <p:pic>
        <p:nvPicPr>
          <p:cNvPr id="60418" name="Picture 2" descr="http://answers.bettor.com/images/Articles/thumbs/extralarge/Rain-saves-the-day-for-Maria-Sharapova-Tennis-News-185380.jpg"/>
          <p:cNvPicPr>
            <a:picLocks noChangeAspect="1" noChangeArrowheads="1"/>
          </p:cNvPicPr>
          <p:nvPr/>
        </p:nvPicPr>
        <p:blipFill>
          <a:blip r:embed="rId6" cstate="print"/>
          <a:srcRect/>
          <a:stretch>
            <a:fillRect/>
          </a:stretch>
        </p:blipFill>
        <p:spPr bwMode="auto">
          <a:xfrm>
            <a:off x="2915816" y="3861048"/>
            <a:ext cx="3460651" cy="23472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6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withEffect">
                                  <p:stCondLst>
                                    <p:cond delay="0"/>
                                  </p:stCondLst>
                                  <p:childTnLst>
                                    <p:cmd type="call" cmd="playFrom(0.0)">
                                      <p:cBhvr>
                                        <p:cTn id="16" dur="1898" fill="hold"/>
                                        <p:tgtEl>
                                          <p:spTgt spid="7"/>
                                        </p:tgtEl>
                                      </p:cBhvr>
                                    </p:cmd>
                                  </p:childTnLst>
                                </p:cTn>
                              </p:par>
                            </p:childTnLst>
                          </p:cTn>
                        </p:par>
                      </p:childTnLst>
                    </p:cTn>
                  </p:par>
                </p:childTnLst>
              </p:cTn>
              <p:nextCondLst>
                <p:cond evt="onClick" delay="0">
                  <p:tgtEl>
                    <p:spTgt spid="7"/>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gateway scans\wordli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37" r="7709" b="5274"/>
          <a:stretch/>
        </p:blipFill>
        <p:spPr bwMode="auto">
          <a:xfrm>
            <a:off x="299142" y="188640"/>
            <a:ext cx="3772387" cy="54649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teway-text-logo"/>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F:\gateway scans\wordlist.jpg"/>
          <p:cNvPicPr>
            <a:picLocks noChangeAspect="1" noChangeArrowheads="1"/>
          </p:cNvPicPr>
          <p:nvPr/>
        </p:nvPicPr>
        <p:blipFill rotWithShape="1">
          <a:blip r:embed="rId4">
            <a:extLst>
              <a:ext uri="{28A0092B-C50C-407E-A947-70E740481C1C}">
                <a14:useLocalDpi xmlns:a14="http://schemas.microsoft.com/office/drawing/2010/main" val="0"/>
              </a:ext>
            </a:extLst>
          </a:blip>
          <a:srcRect l="4497" t="24125" r="60787" b="55466"/>
          <a:stretch/>
        </p:blipFill>
        <p:spPr bwMode="auto">
          <a:xfrm>
            <a:off x="2202960" y="1340768"/>
            <a:ext cx="2919433" cy="2464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2" descr="F:\gateway scans\wordlist.jpg"/>
          <p:cNvPicPr>
            <a:picLocks noChangeAspect="1" noChangeArrowheads="1"/>
          </p:cNvPicPr>
          <p:nvPr/>
        </p:nvPicPr>
        <p:blipFill rotWithShape="1">
          <a:blip r:embed="rId4">
            <a:extLst>
              <a:ext uri="{28A0092B-C50C-407E-A947-70E740481C1C}">
                <a14:useLocalDpi xmlns:a14="http://schemas.microsoft.com/office/drawing/2010/main" val="0"/>
              </a:ext>
            </a:extLst>
          </a:blip>
          <a:srcRect l="4497" t="43923" r="60787" b="18453"/>
          <a:stretch/>
        </p:blipFill>
        <p:spPr bwMode="auto">
          <a:xfrm>
            <a:off x="4427984" y="2335953"/>
            <a:ext cx="2808312" cy="4370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414402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5536" y="260648"/>
            <a:ext cx="5832648" cy="5904656"/>
          </a:xfrm>
        </p:spPr>
        <p:txBody>
          <a:bodyPr>
            <a:normAutofit/>
          </a:bodyPr>
          <a:lstStyle/>
          <a:p>
            <a:pPr>
              <a:buNone/>
            </a:pPr>
            <a:r>
              <a:rPr lang="en-US" sz="2000" b="1" dirty="0" smtClean="0"/>
              <a:t>$100 </a:t>
            </a:r>
            <a:endParaRPr lang="en-GB" sz="2000" dirty="0" smtClean="0"/>
          </a:p>
          <a:p>
            <a:pPr>
              <a:buNone/>
            </a:pPr>
            <a:r>
              <a:rPr lang="en-US" sz="2000" dirty="0" smtClean="0"/>
              <a:t>The period of life when you change from a child to a </a:t>
            </a:r>
          </a:p>
          <a:p>
            <a:pPr>
              <a:buNone/>
            </a:pPr>
            <a:r>
              <a:rPr lang="en-US" sz="2000" dirty="0" smtClean="0"/>
              <a:t>young adult is:</a:t>
            </a:r>
            <a:endParaRPr lang="en-GB" sz="2000" dirty="0" smtClean="0"/>
          </a:p>
          <a:p>
            <a:pPr>
              <a:buNone/>
            </a:pPr>
            <a:r>
              <a:rPr lang="en-US" sz="2000" dirty="0" smtClean="0"/>
              <a:t>a. childhood</a:t>
            </a:r>
            <a:endParaRPr lang="en-GB" sz="2000" dirty="0" smtClean="0"/>
          </a:p>
          <a:p>
            <a:pPr>
              <a:buNone/>
            </a:pPr>
            <a:r>
              <a:rPr lang="en-US" sz="2000" dirty="0" smtClean="0"/>
              <a:t>b. </a:t>
            </a:r>
            <a:r>
              <a:rPr lang="en-US" sz="2000" dirty="0"/>
              <a:t>a</a:t>
            </a:r>
            <a:r>
              <a:rPr lang="en-US" sz="2000" dirty="0" smtClean="0"/>
              <a:t>dolescence </a:t>
            </a:r>
            <a:endParaRPr lang="en-GB" sz="2000" dirty="0" smtClean="0"/>
          </a:p>
          <a:p>
            <a:pPr>
              <a:buNone/>
            </a:pPr>
            <a:r>
              <a:rPr lang="en-US" sz="2000" dirty="0" smtClean="0"/>
              <a:t>c. </a:t>
            </a:r>
            <a:r>
              <a:rPr lang="en-US" sz="2000" dirty="0" err="1" smtClean="0"/>
              <a:t>teenagehood</a:t>
            </a:r>
            <a:endParaRPr lang="en-GB" sz="2000" dirty="0" smtClean="0"/>
          </a:p>
          <a:p>
            <a:pPr>
              <a:buNone/>
            </a:pPr>
            <a:r>
              <a:rPr lang="en-US" sz="2000" dirty="0" smtClean="0"/>
              <a:t>d. middle-age</a:t>
            </a:r>
            <a:endParaRPr lang="en-GB" sz="2000" dirty="0" smtClean="0"/>
          </a:p>
          <a:p>
            <a:pPr>
              <a:buNone/>
            </a:pPr>
            <a:r>
              <a:rPr lang="en-US" sz="5600" b="1" dirty="0" smtClean="0"/>
              <a:t/>
            </a:r>
            <a:br>
              <a:rPr lang="en-US" sz="5600" b="1" dirty="0" smtClean="0"/>
            </a:br>
            <a:r>
              <a:rPr lang="en-US" sz="8000" b="1" dirty="0" smtClean="0"/>
              <a:t> </a:t>
            </a:r>
            <a:endParaRPr lang="en-GB" sz="8000" dirty="0" smtClean="0"/>
          </a:p>
          <a:p>
            <a:pPr>
              <a:buNone/>
            </a:pPr>
            <a:endParaRPr lang="en-GB" sz="5600" b="1" dirty="0" smtClean="0"/>
          </a:p>
          <a:p>
            <a:pPr>
              <a:buNone/>
            </a:pPr>
            <a:endParaRPr lang="en-GB" dirty="0"/>
          </a:p>
        </p:txBody>
      </p:sp>
      <p:pic>
        <p:nvPicPr>
          <p:cNvPr id="10" name="Picture 9" descr="http://web.educastur.princast.es/eoi/eoimiere/myweb/blog/handouts/money/images/casestudies_hothouse.gif"/>
          <p:cNvPicPr/>
          <p:nvPr/>
        </p:nvPicPr>
        <p:blipFill>
          <a:blip r:embed="rId2" r:link="rId3" cstate="print"/>
          <a:srcRect/>
          <a:stretch>
            <a:fillRect/>
          </a:stretch>
        </p:blipFill>
        <p:spPr bwMode="auto">
          <a:xfrm>
            <a:off x="6372200" y="0"/>
            <a:ext cx="2771800" cy="1988840"/>
          </a:xfrm>
          <a:prstGeom prst="rect">
            <a:avLst/>
          </a:prstGeom>
          <a:noFill/>
          <a:ln w="9525">
            <a:noFill/>
            <a:miter lim="800000"/>
            <a:headEnd/>
            <a:tailEnd/>
          </a:ln>
        </p:spPr>
      </p:pic>
      <p:pic>
        <p:nvPicPr>
          <p:cNvPr id="136194" name="Picture 2" descr="http://t3.gstatic.com/images?q=tbn:ANd9GcRoxfzSyxQJ8p0aoxdTxhoVd7ObnK1nV4HBmgi3PctpDaAO-_ALEu3fXg">
            <a:hlinkClick r:id="rId4"/>
          </p:cNvPr>
          <p:cNvPicPr>
            <a:picLocks noChangeAspect="1" noChangeArrowheads="1"/>
          </p:cNvPicPr>
          <p:nvPr/>
        </p:nvPicPr>
        <p:blipFill>
          <a:blip r:embed="rId5" cstate="print"/>
          <a:srcRect/>
          <a:stretch>
            <a:fillRect/>
          </a:stretch>
        </p:blipFill>
        <p:spPr bwMode="auto">
          <a:xfrm>
            <a:off x="7236296" y="2708920"/>
            <a:ext cx="1145186" cy="864096"/>
          </a:xfrm>
          <a:prstGeom prst="rect">
            <a:avLst/>
          </a:prstGeom>
          <a:noFill/>
        </p:spPr>
      </p:pic>
      <p:pic>
        <p:nvPicPr>
          <p:cNvPr id="136196" name="Picture 4" descr="See full size image">
            <a:hlinkClick r:id="rId6"/>
          </p:cNvPr>
          <p:cNvPicPr>
            <a:picLocks noChangeAspect="1" noChangeArrowheads="1"/>
          </p:cNvPicPr>
          <p:nvPr/>
        </p:nvPicPr>
        <p:blipFill>
          <a:blip r:embed="rId7" cstate="print"/>
          <a:srcRect/>
          <a:stretch>
            <a:fillRect/>
          </a:stretch>
        </p:blipFill>
        <p:spPr bwMode="auto">
          <a:xfrm>
            <a:off x="7236296" y="3933056"/>
            <a:ext cx="1143656" cy="720080"/>
          </a:xfrm>
          <a:prstGeom prst="rect">
            <a:avLst/>
          </a:prstGeom>
          <a:noFill/>
        </p:spPr>
      </p:pic>
      <p:pic>
        <p:nvPicPr>
          <p:cNvPr id="136198" name="Picture 6" descr="See full size image">
            <a:hlinkClick r:id="rId8"/>
          </p:cNvPr>
          <p:cNvPicPr>
            <a:picLocks noChangeAspect="1" noChangeArrowheads="1"/>
          </p:cNvPicPr>
          <p:nvPr/>
        </p:nvPicPr>
        <p:blipFill>
          <a:blip r:embed="rId9" cstate="print"/>
          <a:srcRect/>
          <a:stretch>
            <a:fillRect/>
          </a:stretch>
        </p:blipFill>
        <p:spPr bwMode="auto">
          <a:xfrm>
            <a:off x="7188720" y="5109542"/>
            <a:ext cx="1240338" cy="936104"/>
          </a:xfrm>
          <a:prstGeom prst="rect">
            <a:avLst/>
          </a:prstGeom>
          <a:noFill/>
        </p:spPr>
      </p:pic>
    </p:spTree>
    <p:extLst>
      <p:ext uri="{BB962C8B-B14F-4D97-AF65-F5344CB8AC3E}">
        <p14:creationId xmlns:p14="http://schemas.microsoft.com/office/powerpoint/2010/main" val="15674843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5536" y="260648"/>
            <a:ext cx="5832648" cy="5904656"/>
          </a:xfrm>
        </p:spPr>
        <p:txBody>
          <a:bodyPr>
            <a:normAutofit/>
          </a:bodyPr>
          <a:lstStyle/>
          <a:p>
            <a:pPr>
              <a:buNone/>
            </a:pPr>
            <a:r>
              <a:rPr lang="en-US" sz="2000" b="1" dirty="0" smtClean="0"/>
              <a:t>$100 </a:t>
            </a:r>
            <a:endParaRPr lang="en-GB" sz="2000" dirty="0" smtClean="0"/>
          </a:p>
          <a:p>
            <a:pPr>
              <a:buNone/>
            </a:pPr>
            <a:r>
              <a:rPr lang="en-US" sz="2000" dirty="0" smtClean="0"/>
              <a:t>The period of life when you change from a child to a </a:t>
            </a:r>
          </a:p>
          <a:p>
            <a:pPr>
              <a:buNone/>
            </a:pPr>
            <a:r>
              <a:rPr lang="en-US" sz="2000" dirty="0" smtClean="0"/>
              <a:t>young adult is:</a:t>
            </a:r>
            <a:endParaRPr lang="en-GB" sz="2000" dirty="0" smtClean="0"/>
          </a:p>
          <a:p>
            <a:pPr>
              <a:buNone/>
            </a:pPr>
            <a:endParaRPr lang="en-GB" sz="2000" dirty="0" smtClean="0"/>
          </a:p>
          <a:p>
            <a:pPr>
              <a:buNone/>
            </a:pPr>
            <a:r>
              <a:rPr lang="en-US" sz="2000" b="1" u="sng" dirty="0" smtClean="0"/>
              <a:t>b. </a:t>
            </a:r>
            <a:r>
              <a:rPr lang="en-US" sz="2000" b="1" u="sng" dirty="0"/>
              <a:t>a</a:t>
            </a:r>
            <a:r>
              <a:rPr lang="en-US" sz="2000" b="1" u="sng" dirty="0" smtClean="0"/>
              <a:t>dolescence </a:t>
            </a:r>
            <a:endParaRPr lang="en-GB" sz="2000" b="1" u="sng" dirty="0" smtClean="0"/>
          </a:p>
          <a:p>
            <a:pPr>
              <a:buNone/>
            </a:pPr>
            <a:r>
              <a:rPr lang="en-US" sz="5600" b="1" dirty="0" smtClean="0"/>
              <a:t/>
            </a:r>
            <a:br>
              <a:rPr lang="en-US" sz="5600" b="1" dirty="0" smtClean="0"/>
            </a:br>
            <a:r>
              <a:rPr lang="en-US" sz="8000" b="1" dirty="0" smtClean="0"/>
              <a:t> </a:t>
            </a:r>
            <a:endParaRPr lang="en-GB" sz="8000" dirty="0" smtClean="0"/>
          </a:p>
          <a:p>
            <a:pPr>
              <a:buNone/>
            </a:pPr>
            <a:endParaRPr lang="en-GB" sz="5600" b="1" dirty="0" smtClean="0"/>
          </a:p>
          <a:p>
            <a:pPr>
              <a:buNone/>
            </a:pPr>
            <a:endParaRPr lang="en-GB" dirty="0"/>
          </a:p>
        </p:txBody>
      </p:sp>
      <p:pic>
        <p:nvPicPr>
          <p:cNvPr id="10" name="Picture 9" descr="http://web.educastur.princast.es/eoi/eoimiere/myweb/blog/handouts/money/images/casestudies_hothouse.gif"/>
          <p:cNvPicPr/>
          <p:nvPr/>
        </p:nvPicPr>
        <p:blipFill>
          <a:blip r:embed="rId2" r:link="rId3" cstate="print"/>
          <a:srcRect/>
          <a:stretch>
            <a:fillRect/>
          </a:stretch>
        </p:blipFill>
        <p:spPr bwMode="auto">
          <a:xfrm>
            <a:off x="6372200" y="0"/>
            <a:ext cx="2771800" cy="1988840"/>
          </a:xfrm>
          <a:prstGeom prst="rect">
            <a:avLst/>
          </a:prstGeom>
          <a:noFill/>
          <a:ln w="9525">
            <a:noFill/>
            <a:miter lim="800000"/>
            <a:headEnd/>
            <a:tailEnd/>
          </a:ln>
        </p:spPr>
      </p:pic>
      <p:pic>
        <p:nvPicPr>
          <p:cNvPr id="136194" name="Picture 2" descr="http://t3.gstatic.com/images?q=tbn:ANd9GcRoxfzSyxQJ8p0aoxdTxhoVd7ObnK1nV4HBmgi3PctpDaAO-_ALEu3fXg">
            <a:hlinkClick r:id="rId4"/>
          </p:cNvPr>
          <p:cNvPicPr>
            <a:picLocks noChangeAspect="1" noChangeArrowheads="1"/>
          </p:cNvPicPr>
          <p:nvPr/>
        </p:nvPicPr>
        <p:blipFill>
          <a:blip r:embed="rId5" cstate="print"/>
          <a:srcRect/>
          <a:stretch>
            <a:fillRect/>
          </a:stretch>
        </p:blipFill>
        <p:spPr bwMode="auto">
          <a:xfrm>
            <a:off x="7236296" y="2708920"/>
            <a:ext cx="1145186" cy="864096"/>
          </a:xfrm>
          <a:prstGeom prst="rect">
            <a:avLst/>
          </a:prstGeom>
          <a:noFill/>
        </p:spPr>
      </p:pic>
      <p:pic>
        <p:nvPicPr>
          <p:cNvPr id="136196" name="Picture 4" descr="See full size image">
            <a:hlinkClick r:id="rId6"/>
          </p:cNvPr>
          <p:cNvPicPr>
            <a:picLocks noChangeAspect="1" noChangeArrowheads="1"/>
          </p:cNvPicPr>
          <p:nvPr/>
        </p:nvPicPr>
        <p:blipFill>
          <a:blip r:embed="rId7" cstate="print"/>
          <a:srcRect/>
          <a:stretch>
            <a:fillRect/>
          </a:stretch>
        </p:blipFill>
        <p:spPr bwMode="auto">
          <a:xfrm>
            <a:off x="7236296" y="3933056"/>
            <a:ext cx="1143656" cy="720080"/>
          </a:xfrm>
          <a:prstGeom prst="rect">
            <a:avLst/>
          </a:prstGeom>
          <a:noFill/>
        </p:spPr>
      </p:pic>
      <p:pic>
        <p:nvPicPr>
          <p:cNvPr id="136198" name="Picture 6" descr="See full size image">
            <a:hlinkClick r:id="rId8"/>
          </p:cNvPr>
          <p:cNvPicPr>
            <a:picLocks noChangeAspect="1" noChangeArrowheads="1"/>
          </p:cNvPicPr>
          <p:nvPr/>
        </p:nvPicPr>
        <p:blipFill>
          <a:blip r:embed="rId9" cstate="print"/>
          <a:srcRect/>
          <a:stretch>
            <a:fillRect/>
          </a:stretch>
        </p:blipFill>
        <p:spPr bwMode="auto">
          <a:xfrm>
            <a:off x="7188720" y="5109542"/>
            <a:ext cx="1240338" cy="936104"/>
          </a:xfrm>
          <a:prstGeom prst="rect">
            <a:avLst/>
          </a:prstGeom>
          <a:noFill/>
        </p:spPr>
      </p:pic>
    </p:spTree>
    <p:extLst>
      <p:ext uri="{BB962C8B-B14F-4D97-AF65-F5344CB8AC3E}">
        <p14:creationId xmlns:p14="http://schemas.microsoft.com/office/powerpoint/2010/main" val="19717984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5536" y="260648"/>
            <a:ext cx="5832648" cy="5904656"/>
          </a:xfrm>
        </p:spPr>
        <p:txBody>
          <a:bodyPr>
            <a:normAutofit fontScale="70000" lnSpcReduction="20000"/>
          </a:bodyPr>
          <a:lstStyle/>
          <a:p>
            <a:pPr>
              <a:buNone/>
            </a:pPr>
            <a:r>
              <a:rPr lang="en-US" sz="2900" b="1" dirty="0" smtClean="0"/>
              <a:t>$100 </a:t>
            </a:r>
            <a:endParaRPr lang="en-GB" sz="2900" dirty="0" smtClean="0"/>
          </a:p>
          <a:p>
            <a:pPr>
              <a:buNone/>
            </a:pPr>
            <a:r>
              <a:rPr lang="en-US" sz="2900" dirty="0" smtClean="0"/>
              <a:t>The period of life when you change from a child to a </a:t>
            </a:r>
          </a:p>
          <a:p>
            <a:pPr>
              <a:buNone/>
            </a:pPr>
            <a:r>
              <a:rPr lang="en-US" sz="2900" dirty="0" smtClean="0"/>
              <a:t>young adult is:</a:t>
            </a:r>
            <a:endParaRPr lang="en-GB" sz="2900" dirty="0" smtClean="0"/>
          </a:p>
          <a:p>
            <a:pPr>
              <a:buNone/>
            </a:pPr>
            <a:endParaRPr lang="en-GB" sz="2900" dirty="0" smtClean="0"/>
          </a:p>
          <a:p>
            <a:pPr>
              <a:buNone/>
            </a:pPr>
            <a:r>
              <a:rPr lang="en-US" sz="2900" b="1" u="sng" dirty="0" smtClean="0"/>
              <a:t>b. </a:t>
            </a:r>
            <a:r>
              <a:rPr lang="en-US" sz="2900" b="1" u="sng" dirty="0"/>
              <a:t>a</a:t>
            </a:r>
            <a:r>
              <a:rPr lang="en-US" sz="2900" b="1" u="sng" dirty="0" smtClean="0"/>
              <a:t>dolescence </a:t>
            </a:r>
          </a:p>
          <a:p>
            <a:pPr>
              <a:buNone/>
            </a:pPr>
            <a:endParaRPr lang="en-US" sz="2900" b="1" u="sng" dirty="0"/>
          </a:p>
          <a:p>
            <a:pPr>
              <a:buNone/>
            </a:pPr>
            <a:endParaRPr lang="en-US" sz="2900" b="1" u="sng" dirty="0" smtClean="0"/>
          </a:p>
          <a:p>
            <a:pPr>
              <a:buNone/>
            </a:pPr>
            <a:endParaRPr lang="en-US" sz="2900" b="1" dirty="0" smtClean="0"/>
          </a:p>
          <a:p>
            <a:pPr>
              <a:buNone/>
            </a:pPr>
            <a:endParaRPr lang="en-US" sz="2900" b="1" dirty="0"/>
          </a:p>
          <a:p>
            <a:pPr>
              <a:buNone/>
            </a:pPr>
            <a:r>
              <a:rPr lang="en-US" sz="2900" b="1" dirty="0" smtClean="0"/>
              <a:t>$500</a:t>
            </a:r>
          </a:p>
          <a:p>
            <a:pPr>
              <a:buNone/>
            </a:pPr>
            <a:r>
              <a:rPr lang="en-US" sz="2900" dirty="0" smtClean="0"/>
              <a:t>Your wife/husband’s sister is your:</a:t>
            </a:r>
          </a:p>
          <a:p>
            <a:pPr marL="457200" indent="-457200">
              <a:buAutoNum type="alphaLcPeriod"/>
            </a:pPr>
            <a:r>
              <a:rPr lang="en-US" sz="2900" dirty="0" smtClean="0"/>
              <a:t>sister-in-life</a:t>
            </a:r>
          </a:p>
          <a:p>
            <a:pPr marL="457200" indent="-457200">
              <a:buAutoNum type="alphaLcPeriod"/>
            </a:pPr>
            <a:r>
              <a:rPr lang="en-GB" sz="2900" dirty="0" smtClean="0"/>
              <a:t>sister-in-marriage</a:t>
            </a:r>
          </a:p>
          <a:p>
            <a:pPr marL="457200" indent="-457200">
              <a:buAutoNum type="alphaLcPeriod"/>
            </a:pPr>
            <a:r>
              <a:rPr lang="en-GB" sz="2900" dirty="0" smtClean="0"/>
              <a:t>sister-in-legal</a:t>
            </a:r>
          </a:p>
          <a:p>
            <a:pPr marL="457200" indent="-457200">
              <a:buAutoNum type="alphaLcPeriod"/>
            </a:pPr>
            <a:r>
              <a:rPr lang="en-GB" sz="2900" dirty="0" smtClean="0"/>
              <a:t>sister-in-law</a:t>
            </a:r>
            <a:endParaRPr lang="en-GB" sz="2900" dirty="0"/>
          </a:p>
          <a:p>
            <a:pPr>
              <a:buNone/>
            </a:pPr>
            <a:r>
              <a:rPr lang="en-US" sz="5600" b="1" dirty="0" smtClean="0"/>
              <a:t/>
            </a:r>
            <a:br>
              <a:rPr lang="en-US" sz="5600" b="1" dirty="0" smtClean="0"/>
            </a:br>
            <a:r>
              <a:rPr lang="en-US" sz="8000" b="1" dirty="0" smtClean="0"/>
              <a:t> </a:t>
            </a:r>
            <a:endParaRPr lang="en-GB" sz="8000" dirty="0" smtClean="0"/>
          </a:p>
          <a:p>
            <a:pPr>
              <a:buNone/>
            </a:pPr>
            <a:endParaRPr lang="en-GB" sz="5600" b="1" dirty="0" smtClean="0"/>
          </a:p>
          <a:p>
            <a:pPr>
              <a:buNone/>
            </a:pPr>
            <a:endParaRPr lang="en-GB" dirty="0"/>
          </a:p>
        </p:txBody>
      </p:sp>
      <p:pic>
        <p:nvPicPr>
          <p:cNvPr id="10" name="Picture 9" descr="http://web.educastur.princast.es/eoi/eoimiere/myweb/blog/handouts/money/images/casestudies_hothouse.gif"/>
          <p:cNvPicPr/>
          <p:nvPr/>
        </p:nvPicPr>
        <p:blipFill>
          <a:blip r:embed="rId2" r:link="rId3" cstate="print"/>
          <a:srcRect/>
          <a:stretch>
            <a:fillRect/>
          </a:stretch>
        </p:blipFill>
        <p:spPr bwMode="auto">
          <a:xfrm>
            <a:off x="6372200" y="0"/>
            <a:ext cx="2771800" cy="1988840"/>
          </a:xfrm>
          <a:prstGeom prst="rect">
            <a:avLst/>
          </a:prstGeom>
          <a:noFill/>
          <a:ln w="9525">
            <a:noFill/>
            <a:miter lim="800000"/>
            <a:headEnd/>
            <a:tailEnd/>
          </a:ln>
        </p:spPr>
      </p:pic>
      <p:pic>
        <p:nvPicPr>
          <p:cNvPr id="136194" name="Picture 2" descr="http://t3.gstatic.com/images?q=tbn:ANd9GcRoxfzSyxQJ8p0aoxdTxhoVd7ObnK1nV4HBmgi3PctpDaAO-_ALEu3fXg">
            <a:hlinkClick r:id="rId4"/>
          </p:cNvPr>
          <p:cNvPicPr>
            <a:picLocks noChangeAspect="1" noChangeArrowheads="1"/>
          </p:cNvPicPr>
          <p:nvPr/>
        </p:nvPicPr>
        <p:blipFill>
          <a:blip r:embed="rId5" cstate="print"/>
          <a:srcRect/>
          <a:stretch>
            <a:fillRect/>
          </a:stretch>
        </p:blipFill>
        <p:spPr bwMode="auto">
          <a:xfrm>
            <a:off x="7236296" y="2708920"/>
            <a:ext cx="1145186" cy="864096"/>
          </a:xfrm>
          <a:prstGeom prst="rect">
            <a:avLst/>
          </a:prstGeom>
          <a:noFill/>
        </p:spPr>
      </p:pic>
      <p:pic>
        <p:nvPicPr>
          <p:cNvPr id="136196" name="Picture 4" descr="See full size image">
            <a:hlinkClick r:id="rId6"/>
          </p:cNvPr>
          <p:cNvPicPr>
            <a:picLocks noChangeAspect="1" noChangeArrowheads="1"/>
          </p:cNvPicPr>
          <p:nvPr/>
        </p:nvPicPr>
        <p:blipFill>
          <a:blip r:embed="rId7" cstate="print"/>
          <a:srcRect/>
          <a:stretch>
            <a:fillRect/>
          </a:stretch>
        </p:blipFill>
        <p:spPr bwMode="auto">
          <a:xfrm>
            <a:off x="7236296" y="3933056"/>
            <a:ext cx="1143656" cy="720080"/>
          </a:xfrm>
          <a:prstGeom prst="rect">
            <a:avLst/>
          </a:prstGeom>
          <a:noFill/>
        </p:spPr>
      </p:pic>
      <p:pic>
        <p:nvPicPr>
          <p:cNvPr id="136198" name="Picture 6" descr="See full size image">
            <a:hlinkClick r:id="rId8"/>
          </p:cNvPr>
          <p:cNvPicPr>
            <a:picLocks noChangeAspect="1" noChangeArrowheads="1"/>
          </p:cNvPicPr>
          <p:nvPr/>
        </p:nvPicPr>
        <p:blipFill>
          <a:blip r:embed="rId9" cstate="print"/>
          <a:srcRect/>
          <a:stretch>
            <a:fillRect/>
          </a:stretch>
        </p:blipFill>
        <p:spPr bwMode="auto">
          <a:xfrm>
            <a:off x="7188720" y="5109542"/>
            <a:ext cx="1240338" cy="936104"/>
          </a:xfrm>
          <a:prstGeom prst="rect">
            <a:avLst/>
          </a:prstGeom>
          <a:noFill/>
        </p:spPr>
      </p:pic>
    </p:spTree>
    <p:extLst>
      <p:ext uri="{BB962C8B-B14F-4D97-AF65-F5344CB8AC3E}">
        <p14:creationId xmlns:p14="http://schemas.microsoft.com/office/powerpoint/2010/main" val="30640067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5536" y="260648"/>
            <a:ext cx="5832648" cy="5904656"/>
          </a:xfrm>
        </p:spPr>
        <p:txBody>
          <a:bodyPr>
            <a:normAutofit fontScale="70000" lnSpcReduction="20000"/>
          </a:bodyPr>
          <a:lstStyle/>
          <a:p>
            <a:pPr>
              <a:buNone/>
            </a:pPr>
            <a:r>
              <a:rPr lang="en-US" sz="2900" b="1" dirty="0" smtClean="0"/>
              <a:t>$100 </a:t>
            </a:r>
            <a:endParaRPr lang="en-GB" sz="2900" dirty="0" smtClean="0"/>
          </a:p>
          <a:p>
            <a:pPr>
              <a:buNone/>
            </a:pPr>
            <a:r>
              <a:rPr lang="en-US" sz="2900" dirty="0" smtClean="0"/>
              <a:t>The period of life when you change from a child to a </a:t>
            </a:r>
          </a:p>
          <a:p>
            <a:pPr>
              <a:buNone/>
            </a:pPr>
            <a:r>
              <a:rPr lang="en-US" sz="2900" dirty="0" smtClean="0"/>
              <a:t>young adult is:</a:t>
            </a:r>
            <a:endParaRPr lang="en-GB" sz="2900" dirty="0" smtClean="0"/>
          </a:p>
          <a:p>
            <a:pPr>
              <a:buNone/>
            </a:pPr>
            <a:endParaRPr lang="en-GB" sz="2900" dirty="0" smtClean="0"/>
          </a:p>
          <a:p>
            <a:pPr>
              <a:buNone/>
            </a:pPr>
            <a:r>
              <a:rPr lang="en-US" sz="2900" b="1" u="sng" dirty="0" smtClean="0"/>
              <a:t>b. </a:t>
            </a:r>
            <a:r>
              <a:rPr lang="en-US" sz="2900" b="1" u="sng" dirty="0"/>
              <a:t>a</a:t>
            </a:r>
            <a:r>
              <a:rPr lang="en-US" sz="2900" b="1" u="sng" dirty="0" smtClean="0"/>
              <a:t>dolescence </a:t>
            </a:r>
          </a:p>
          <a:p>
            <a:pPr>
              <a:buNone/>
            </a:pPr>
            <a:endParaRPr lang="en-US" sz="2900" b="1" u="sng" dirty="0"/>
          </a:p>
          <a:p>
            <a:pPr>
              <a:buNone/>
            </a:pPr>
            <a:endParaRPr lang="en-US" sz="2900" b="1" u="sng" dirty="0" smtClean="0"/>
          </a:p>
          <a:p>
            <a:pPr>
              <a:buNone/>
            </a:pPr>
            <a:endParaRPr lang="en-US" sz="2900" b="1" dirty="0" smtClean="0"/>
          </a:p>
          <a:p>
            <a:pPr>
              <a:buNone/>
            </a:pPr>
            <a:endParaRPr lang="en-US" sz="2900" b="1" dirty="0"/>
          </a:p>
          <a:p>
            <a:pPr>
              <a:buNone/>
            </a:pPr>
            <a:r>
              <a:rPr lang="en-US" sz="2900" b="1" dirty="0" smtClean="0"/>
              <a:t>$500</a:t>
            </a:r>
          </a:p>
          <a:p>
            <a:pPr>
              <a:buNone/>
            </a:pPr>
            <a:r>
              <a:rPr lang="en-US" sz="2900" dirty="0" smtClean="0"/>
              <a:t>Your wife/husband’s sister is your:</a:t>
            </a:r>
          </a:p>
          <a:p>
            <a:pPr marL="0" indent="0">
              <a:buNone/>
            </a:pPr>
            <a:endParaRPr lang="en-US" sz="2900" dirty="0" smtClean="0"/>
          </a:p>
          <a:p>
            <a:pPr marL="457200" indent="-457200">
              <a:buAutoNum type="alphaLcPeriod"/>
            </a:pPr>
            <a:endParaRPr lang="en-GB" sz="2900" dirty="0" smtClean="0"/>
          </a:p>
          <a:p>
            <a:pPr marL="457200" indent="-457200">
              <a:buAutoNum type="alphaLcPeriod"/>
            </a:pPr>
            <a:endParaRPr lang="en-GB" sz="2900" dirty="0" smtClean="0"/>
          </a:p>
          <a:p>
            <a:pPr marL="0" indent="0">
              <a:buNone/>
            </a:pPr>
            <a:r>
              <a:rPr lang="en-GB" sz="2900" b="1" u="sng" dirty="0" smtClean="0"/>
              <a:t>d. sister-in-law</a:t>
            </a:r>
            <a:endParaRPr lang="en-GB" sz="2900" b="1" u="sng" dirty="0"/>
          </a:p>
          <a:p>
            <a:pPr>
              <a:buNone/>
            </a:pPr>
            <a:r>
              <a:rPr lang="en-US" sz="5600" b="1" dirty="0" smtClean="0"/>
              <a:t/>
            </a:r>
            <a:br>
              <a:rPr lang="en-US" sz="5600" b="1" dirty="0" smtClean="0"/>
            </a:br>
            <a:r>
              <a:rPr lang="en-US" sz="8000" b="1" dirty="0" smtClean="0"/>
              <a:t> </a:t>
            </a:r>
            <a:endParaRPr lang="en-GB" sz="8000" dirty="0" smtClean="0"/>
          </a:p>
          <a:p>
            <a:pPr>
              <a:buNone/>
            </a:pPr>
            <a:endParaRPr lang="en-GB" sz="5600" b="1" dirty="0" smtClean="0"/>
          </a:p>
          <a:p>
            <a:pPr>
              <a:buNone/>
            </a:pPr>
            <a:endParaRPr lang="en-GB" dirty="0"/>
          </a:p>
        </p:txBody>
      </p:sp>
      <p:pic>
        <p:nvPicPr>
          <p:cNvPr id="10" name="Picture 9" descr="http://web.educastur.princast.es/eoi/eoimiere/myweb/blog/handouts/money/images/casestudies_hothouse.gif"/>
          <p:cNvPicPr/>
          <p:nvPr/>
        </p:nvPicPr>
        <p:blipFill>
          <a:blip r:embed="rId2" r:link="rId3" cstate="print"/>
          <a:srcRect/>
          <a:stretch>
            <a:fillRect/>
          </a:stretch>
        </p:blipFill>
        <p:spPr bwMode="auto">
          <a:xfrm>
            <a:off x="6372200" y="0"/>
            <a:ext cx="2771800" cy="1988840"/>
          </a:xfrm>
          <a:prstGeom prst="rect">
            <a:avLst/>
          </a:prstGeom>
          <a:noFill/>
          <a:ln w="9525">
            <a:noFill/>
            <a:miter lim="800000"/>
            <a:headEnd/>
            <a:tailEnd/>
          </a:ln>
        </p:spPr>
      </p:pic>
      <p:pic>
        <p:nvPicPr>
          <p:cNvPr id="136194" name="Picture 2" descr="http://t3.gstatic.com/images?q=tbn:ANd9GcRoxfzSyxQJ8p0aoxdTxhoVd7ObnK1nV4HBmgi3PctpDaAO-_ALEu3fXg">
            <a:hlinkClick r:id="rId4"/>
          </p:cNvPr>
          <p:cNvPicPr>
            <a:picLocks noChangeAspect="1" noChangeArrowheads="1"/>
          </p:cNvPicPr>
          <p:nvPr/>
        </p:nvPicPr>
        <p:blipFill>
          <a:blip r:embed="rId5" cstate="print"/>
          <a:srcRect/>
          <a:stretch>
            <a:fillRect/>
          </a:stretch>
        </p:blipFill>
        <p:spPr bwMode="auto">
          <a:xfrm>
            <a:off x="7236296" y="2708920"/>
            <a:ext cx="1145186" cy="864096"/>
          </a:xfrm>
          <a:prstGeom prst="rect">
            <a:avLst/>
          </a:prstGeom>
          <a:noFill/>
        </p:spPr>
      </p:pic>
      <p:pic>
        <p:nvPicPr>
          <p:cNvPr id="136196" name="Picture 4" descr="See full size image">
            <a:hlinkClick r:id="rId6"/>
          </p:cNvPr>
          <p:cNvPicPr>
            <a:picLocks noChangeAspect="1" noChangeArrowheads="1"/>
          </p:cNvPicPr>
          <p:nvPr/>
        </p:nvPicPr>
        <p:blipFill>
          <a:blip r:embed="rId7" cstate="print"/>
          <a:srcRect/>
          <a:stretch>
            <a:fillRect/>
          </a:stretch>
        </p:blipFill>
        <p:spPr bwMode="auto">
          <a:xfrm>
            <a:off x="7236296" y="3933056"/>
            <a:ext cx="1143656" cy="720080"/>
          </a:xfrm>
          <a:prstGeom prst="rect">
            <a:avLst/>
          </a:prstGeom>
          <a:noFill/>
        </p:spPr>
      </p:pic>
      <p:pic>
        <p:nvPicPr>
          <p:cNvPr id="136198" name="Picture 6" descr="See full size image">
            <a:hlinkClick r:id="rId8"/>
          </p:cNvPr>
          <p:cNvPicPr>
            <a:picLocks noChangeAspect="1" noChangeArrowheads="1"/>
          </p:cNvPicPr>
          <p:nvPr/>
        </p:nvPicPr>
        <p:blipFill>
          <a:blip r:embed="rId9" cstate="print"/>
          <a:srcRect/>
          <a:stretch>
            <a:fillRect/>
          </a:stretch>
        </p:blipFill>
        <p:spPr bwMode="auto">
          <a:xfrm>
            <a:off x="7188720" y="5109542"/>
            <a:ext cx="1240338" cy="936104"/>
          </a:xfrm>
          <a:prstGeom prst="rect">
            <a:avLst/>
          </a:prstGeom>
          <a:noFill/>
        </p:spPr>
      </p:pic>
    </p:spTree>
    <p:extLst>
      <p:ext uri="{BB962C8B-B14F-4D97-AF65-F5344CB8AC3E}">
        <p14:creationId xmlns:p14="http://schemas.microsoft.com/office/powerpoint/2010/main" val="10497649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5536" y="260648"/>
            <a:ext cx="5832648" cy="6480720"/>
          </a:xfrm>
        </p:spPr>
        <p:txBody>
          <a:bodyPr>
            <a:noAutofit/>
          </a:bodyPr>
          <a:lstStyle/>
          <a:p>
            <a:pPr>
              <a:buNone/>
            </a:pPr>
            <a:r>
              <a:rPr lang="en-US" sz="2000" b="1" dirty="0" smtClean="0"/>
              <a:t>$100 </a:t>
            </a:r>
            <a:endParaRPr lang="en-GB" sz="2000" dirty="0" smtClean="0"/>
          </a:p>
          <a:p>
            <a:pPr>
              <a:buNone/>
            </a:pPr>
            <a:r>
              <a:rPr lang="en-US" sz="2000" dirty="0" smtClean="0"/>
              <a:t>The period of life when you change from a child to a </a:t>
            </a:r>
          </a:p>
          <a:p>
            <a:pPr>
              <a:buNone/>
            </a:pPr>
            <a:r>
              <a:rPr lang="en-US" sz="2000" dirty="0" smtClean="0"/>
              <a:t>young adult is:</a:t>
            </a:r>
            <a:endParaRPr lang="en-GB" sz="2000" dirty="0" smtClean="0"/>
          </a:p>
          <a:p>
            <a:pPr>
              <a:buNone/>
            </a:pPr>
            <a:endParaRPr lang="en-GB" sz="2000" dirty="0" smtClean="0"/>
          </a:p>
          <a:p>
            <a:pPr>
              <a:buNone/>
            </a:pPr>
            <a:r>
              <a:rPr lang="en-US" sz="2000" b="1" u="sng" dirty="0" smtClean="0"/>
              <a:t>b. </a:t>
            </a:r>
            <a:r>
              <a:rPr lang="en-US" sz="2000" b="1" u="sng" dirty="0"/>
              <a:t>a</a:t>
            </a:r>
            <a:r>
              <a:rPr lang="en-US" sz="2000" b="1" u="sng" dirty="0" smtClean="0"/>
              <a:t>dolescence </a:t>
            </a:r>
          </a:p>
          <a:p>
            <a:pPr>
              <a:buNone/>
            </a:pPr>
            <a:endParaRPr lang="en-US" sz="2000" b="1" u="sng" dirty="0"/>
          </a:p>
          <a:p>
            <a:pPr>
              <a:buNone/>
            </a:pPr>
            <a:endParaRPr lang="en-US" sz="2000" b="1" u="sng" dirty="0" smtClean="0"/>
          </a:p>
          <a:p>
            <a:pPr>
              <a:buNone/>
            </a:pPr>
            <a:r>
              <a:rPr lang="en-US" sz="2000" b="1" dirty="0" smtClean="0"/>
              <a:t>$500</a:t>
            </a:r>
          </a:p>
          <a:p>
            <a:pPr>
              <a:buNone/>
            </a:pPr>
            <a:r>
              <a:rPr lang="en-US" sz="2000" dirty="0" smtClean="0"/>
              <a:t>Your wife/husband’s sister is your:</a:t>
            </a:r>
          </a:p>
          <a:p>
            <a:pPr marL="0" indent="0">
              <a:buNone/>
            </a:pPr>
            <a:endParaRPr lang="en-US" sz="2000" dirty="0" smtClean="0"/>
          </a:p>
          <a:p>
            <a:pPr marL="0" indent="0">
              <a:buNone/>
            </a:pPr>
            <a:r>
              <a:rPr lang="en-GB" sz="2000" b="1" u="sng" dirty="0" smtClean="0"/>
              <a:t>d. sister-in-law</a:t>
            </a:r>
          </a:p>
          <a:p>
            <a:pPr marL="0" indent="0">
              <a:buNone/>
            </a:pPr>
            <a:endParaRPr lang="en-GB" sz="2000" b="1" u="sng" dirty="0"/>
          </a:p>
          <a:p>
            <a:pPr marL="0" indent="0">
              <a:buNone/>
            </a:pPr>
            <a:r>
              <a:rPr lang="en-GB" sz="2000" b="1" dirty="0" smtClean="0"/>
              <a:t>$1000</a:t>
            </a:r>
          </a:p>
          <a:p>
            <a:pPr marL="0" indent="0">
              <a:buNone/>
            </a:pPr>
            <a:r>
              <a:rPr lang="en-GB" sz="2000" dirty="0" smtClean="0"/>
              <a:t>Someone without any brothers or sisters is a(n):</a:t>
            </a:r>
          </a:p>
          <a:p>
            <a:pPr marL="0" indent="0">
              <a:buNone/>
            </a:pPr>
            <a:r>
              <a:rPr lang="en-GB" sz="2000" dirty="0" smtClean="0"/>
              <a:t>a. single child</a:t>
            </a:r>
          </a:p>
          <a:p>
            <a:pPr marL="0" indent="0">
              <a:buNone/>
            </a:pPr>
            <a:r>
              <a:rPr lang="en-GB" sz="2000" dirty="0" smtClean="0"/>
              <a:t>b. </a:t>
            </a:r>
            <a:r>
              <a:rPr lang="en-GB" sz="2000" dirty="0"/>
              <a:t>o</a:t>
            </a:r>
            <a:r>
              <a:rPr lang="en-GB" sz="2000" dirty="0" smtClean="0"/>
              <a:t>nly child</a:t>
            </a:r>
          </a:p>
          <a:p>
            <a:pPr marL="0" indent="0">
              <a:buNone/>
            </a:pPr>
            <a:r>
              <a:rPr lang="en-GB" sz="2000" dirty="0" smtClean="0"/>
              <a:t>c. </a:t>
            </a:r>
            <a:r>
              <a:rPr lang="en-GB" sz="2000" dirty="0"/>
              <a:t>s</a:t>
            </a:r>
            <a:r>
              <a:rPr lang="en-GB" sz="2000" dirty="0" smtClean="0"/>
              <a:t>ole child</a:t>
            </a:r>
          </a:p>
          <a:p>
            <a:pPr marL="0" indent="0">
              <a:buNone/>
            </a:pPr>
            <a:r>
              <a:rPr lang="en-GB" sz="2000" dirty="0" smtClean="0"/>
              <a:t>d. lonely child   </a:t>
            </a:r>
          </a:p>
          <a:p>
            <a:pPr marL="0" indent="0">
              <a:buNone/>
            </a:pPr>
            <a:endParaRPr lang="en-GB" sz="2000" b="1" dirty="0" smtClean="0"/>
          </a:p>
          <a:p>
            <a:pPr marL="0" indent="0">
              <a:buNone/>
            </a:pPr>
            <a:endParaRPr lang="en-GB" sz="2000" b="1" dirty="0"/>
          </a:p>
          <a:p>
            <a:pPr>
              <a:buNone/>
            </a:pPr>
            <a:r>
              <a:rPr lang="en-US" sz="2000" b="1" dirty="0" smtClean="0"/>
              <a:t/>
            </a:r>
            <a:br>
              <a:rPr lang="en-US" sz="2000" b="1" dirty="0" smtClean="0"/>
            </a:br>
            <a:r>
              <a:rPr lang="en-US" sz="2000" b="1" dirty="0" smtClean="0"/>
              <a:t> </a:t>
            </a:r>
            <a:endParaRPr lang="en-GB" sz="2000" dirty="0" smtClean="0"/>
          </a:p>
          <a:p>
            <a:pPr>
              <a:buNone/>
            </a:pPr>
            <a:endParaRPr lang="en-GB" sz="2000" b="1" dirty="0" smtClean="0"/>
          </a:p>
          <a:p>
            <a:pPr>
              <a:buNone/>
            </a:pPr>
            <a:endParaRPr lang="en-GB" sz="2000" dirty="0"/>
          </a:p>
        </p:txBody>
      </p:sp>
      <p:pic>
        <p:nvPicPr>
          <p:cNvPr id="10" name="Picture 9" descr="http://web.educastur.princast.es/eoi/eoimiere/myweb/blog/handouts/money/images/casestudies_hothouse.gif"/>
          <p:cNvPicPr/>
          <p:nvPr/>
        </p:nvPicPr>
        <p:blipFill>
          <a:blip r:embed="rId2" r:link="rId3" cstate="print"/>
          <a:srcRect/>
          <a:stretch>
            <a:fillRect/>
          </a:stretch>
        </p:blipFill>
        <p:spPr bwMode="auto">
          <a:xfrm>
            <a:off x="6372200" y="0"/>
            <a:ext cx="2771800" cy="1988840"/>
          </a:xfrm>
          <a:prstGeom prst="rect">
            <a:avLst/>
          </a:prstGeom>
          <a:noFill/>
          <a:ln w="9525">
            <a:noFill/>
            <a:miter lim="800000"/>
            <a:headEnd/>
            <a:tailEnd/>
          </a:ln>
        </p:spPr>
      </p:pic>
      <p:pic>
        <p:nvPicPr>
          <p:cNvPr id="136194" name="Picture 2" descr="http://t3.gstatic.com/images?q=tbn:ANd9GcRoxfzSyxQJ8p0aoxdTxhoVd7ObnK1nV4HBmgi3PctpDaAO-_ALEu3fXg">
            <a:hlinkClick r:id="rId4"/>
          </p:cNvPr>
          <p:cNvPicPr>
            <a:picLocks noChangeAspect="1" noChangeArrowheads="1"/>
          </p:cNvPicPr>
          <p:nvPr/>
        </p:nvPicPr>
        <p:blipFill>
          <a:blip r:embed="rId5" cstate="print"/>
          <a:srcRect/>
          <a:stretch>
            <a:fillRect/>
          </a:stretch>
        </p:blipFill>
        <p:spPr bwMode="auto">
          <a:xfrm>
            <a:off x="7236296" y="2708920"/>
            <a:ext cx="1145186" cy="864096"/>
          </a:xfrm>
          <a:prstGeom prst="rect">
            <a:avLst/>
          </a:prstGeom>
          <a:noFill/>
        </p:spPr>
      </p:pic>
      <p:pic>
        <p:nvPicPr>
          <p:cNvPr id="136196" name="Picture 4" descr="See full size image">
            <a:hlinkClick r:id="rId6"/>
          </p:cNvPr>
          <p:cNvPicPr>
            <a:picLocks noChangeAspect="1" noChangeArrowheads="1"/>
          </p:cNvPicPr>
          <p:nvPr/>
        </p:nvPicPr>
        <p:blipFill>
          <a:blip r:embed="rId7" cstate="print"/>
          <a:srcRect/>
          <a:stretch>
            <a:fillRect/>
          </a:stretch>
        </p:blipFill>
        <p:spPr bwMode="auto">
          <a:xfrm>
            <a:off x="7236296" y="3933056"/>
            <a:ext cx="1143656" cy="720080"/>
          </a:xfrm>
          <a:prstGeom prst="rect">
            <a:avLst/>
          </a:prstGeom>
          <a:noFill/>
        </p:spPr>
      </p:pic>
      <p:pic>
        <p:nvPicPr>
          <p:cNvPr id="136198" name="Picture 6" descr="See full size image">
            <a:hlinkClick r:id="rId8"/>
          </p:cNvPr>
          <p:cNvPicPr>
            <a:picLocks noChangeAspect="1" noChangeArrowheads="1"/>
          </p:cNvPicPr>
          <p:nvPr/>
        </p:nvPicPr>
        <p:blipFill>
          <a:blip r:embed="rId9" cstate="print"/>
          <a:srcRect/>
          <a:stretch>
            <a:fillRect/>
          </a:stretch>
        </p:blipFill>
        <p:spPr bwMode="auto">
          <a:xfrm>
            <a:off x="7188720" y="5109542"/>
            <a:ext cx="1240338" cy="936104"/>
          </a:xfrm>
          <a:prstGeom prst="rect">
            <a:avLst/>
          </a:prstGeom>
          <a:noFill/>
        </p:spPr>
      </p:pic>
    </p:spTree>
    <p:extLst>
      <p:ext uri="{BB962C8B-B14F-4D97-AF65-F5344CB8AC3E}">
        <p14:creationId xmlns:p14="http://schemas.microsoft.com/office/powerpoint/2010/main" val="37481531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5536" y="260648"/>
            <a:ext cx="5832648" cy="6480720"/>
          </a:xfrm>
        </p:spPr>
        <p:txBody>
          <a:bodyPr>
            <a:noAutofit/>
          </a:bodyPr>
          <a:lstStyle/>
          <a:p>
            <a:pPr>
              <a:buNone/>
            </a:pPr>
            <a:r>
              <a:rPr lang="en-US" sz="2000" b="1" dirty="0" smtClean="0"/>
              <a:t>$100 </a:t>
            </a:r>
            <a:endParaRPr lang="en-GB" sz="2000" dirty="0" smtClean="0"/>
          </a:p>
          <a:p>
            <a:pPr>
              <a:buNone/>
            </a:pPr>
            <a:r>
              <a:rPr lang="en-US" sz="2000" dirty="0" smtClean="0"/>
              <a:t>The period of life when you change from a child to a </a:t>
            </a:r>
          </a:p>
          <a:p>
            <a:pPr>
              <a:buNone/>
            </a:pPr>
            <a:r>
              <a:rPr lang="en-US" sz="2000" dirty="0" smtClean="0"/>
              <a:t>young adult is:</a:t>
            </a:r>
            <a:endParaRPr lang="en-GB" sz="2000" dirty="0" smtClean="0"/>
          </a:p>
          <a:p>
            <a:pPr>
              <a:buNone/>
            </a:pPr>
            <a:endParaRPr lang="en-GB" sz="2000" dirty="0" smtClean="0"/>
          </a:p>
          <a:p>
            <a:pPr>
              <a:buNone/>
            </a:pPr>
            <a:r>
              <a:rPr lang="en-US" sz="2000" b="1" u="sng" dirty="0" smtClean="0"/>
              <a:t>b. </a:t>
            </a:r>
            <a:r>
              <a:rPr lang="en-US" sz="2000" b="1" u="sng" dirty="0"/>
              <a:t>a</a:t>
            </a:r>
            <a:r>
              <a:rPr lang="en-US" sz="2000" b="1" u="sng" dirty="0" smtClean="0"/>
              <a:t>dolescence </a:t>
            </a:r>
          </a:p>
          <a:p>
            <a:pPr>
              <a:buNone/>
            </a:pPr>
            <a:endParaRPr lang="en-US" sz="2000" b="1" u="sng" dirty="0"/>
          </a:p>
          <a:p>
            <a:pPr>
              <a:buNone/>
            </a:pPr>
            <a:endParaRPr lang="en-US" sz="2000" b="1" u="sng" dirty="0" smtClean="0"/>
          </a:p>
          <a:p>
            <a:pPr>
              <a:buNone/>
            </a:pPr>
            <a:r>
              <a:rPr lang="en-US" sz="2000" b="1" dirty="0" smtClean="0"/>
              <a:t>$500</a:t>
            </a:r>
          </a:p>
          <a:p>
            <a:pPr>
              <a:buNone/>
            </a:pPr>
            <a:r>
              <a:rPr lang="en-US" sz="2000" dirty="0" smtClean="0"/>
              <a:t>Your wife/husband’s sister is your:</a:t>
            </a:r>
          </a:p>
          <a:p>
            <a:pPr marL="0" indent="0">
              <a:buNone/>
            </a:pPr>
            <a:endParaRPr lang="en-US" sz="2000" dirty="0" smtClean="0"/>
          </a:p>
          <a:p>
            <a:pPr marL="0" indent="0">
              <a:buNone/>
            </a:pPr>
            <a:r>
              <a:rPr lang="en-GB" sz="2000" b="1" u="sng" dirty="0" smtClean="0"/>
              <a:t>d. sister-in-law</a:t>
            </a:r>
          </a:p>
          <a:p>
            <a:pPr marL="0" indent="0">
              <a:buNone/>
            </a:pPr>
            <a:endParaRPr lang="en-GB" sz="2000" b="1" u="sng" dirty="0"/>
          </a:p>
          <a:p>
            <a:pPr marL="0" indent="0">
              <a:buNone/>
            </a:pPr>
            <a:r>
              <a:rPr lang="en-GB" sz="2000" b="1" dirty="0" smtClean="0"/>
              <a:t>$1000</a:t>
            </a:r>
          </a:p>
          <a:p>
            <a:pPr marL="0" indent="0">
              <a:buNone/>
            </a:pPr>
            <a:r>
              <a:rPr lang="en-GB" sz="2000" dirty="0" smtClean="0"/>
              <a:t>Someone without any brothers or sisters is a(n):</a:t>
            </a:r>
          </a:p>
          <a:p>
            <a:pPr marL="0" indent="0">
              <a:buNone/>
            </a:pPr>
            <a:endParaRPr lang="en-GB" sz="2000" dirty="0" smtClean="0"/>
          </a:p>
          <a:p>
            <a:pPr marL="0" indent="0">
              <a:buNone/>
            </a:pPr>
            <a:r>
              <a:rPr lang="en-GB" sz="2000" b="1" u="sng" dirty="0" smtClean="0"/>
              <a:t>b. </a:t>
            </a:r>
            <a:r>
              <a:rPr lang="en-GB" sz="2000" b="1" u="sng" dirty="0"/>
              <a:t>o</a:t>
            </a:r>
            <a:r>
              <a:rPr lang="en-GB" sz="2000" b="1" u="sng" dirty="0" smtClean="0"/>
              <a:t>nly child</a:t>
            </a:r>
          </a:p>
          <a:p>
            <a:pPr marL="0" indent="0">
              <a:buNone/>
            </a:pPr>
            <a:endParaRPr lang="en-GB" sz="2000" dirty="0" smtClean="0"/>
          </a:p>
          <a:p>
            <a:pPr marL="0" indent="0">
              <a:buNone/>
            </a:pPr>
            <a:endParaRPr lang="en-GB" sz="2000" dirty="0" smtClean="0"/>
          </a:p>
          <a:p>
            <a:pPr marL="0" indent="0">
              <a:buNone/>
            </a:pPr>
            <a:endParaRPr lang="en-GB" sz="2000" b="1" dirty="0" smtClean="0"/>
          </a:p>
          <a:p>
            <a:pPr marL="0" indent="0">
              <a:buNone/>
            </a:pPr>
            <a:endParaRPr lang="en-GB" sz="2000" b="1" dirty="0"/>
          </a:p>
          <a:p>
            <a:pPr>
              <a:buNone/>
            </a:pPr>
            <a:r>
              <a:rPr lang="en-US" sz="2000" b="1" dirty="0" smtClean="0"/>
              <a:t/>
            </a:r>
            <a:br>
              <a:rPr lang="en-US" sz="2000" b="1" dirty="0" smtClean="0"/>
            </a:br>
            <a:r>
              <a:rPr lang="en-US" sz="2000" b="1" dirty="0" smtClean="0"/>
              <a:t> </a:t>
            </a:r>
            <a:endParaRPr lang="en-GB" sz="2000" dirty="0" smtClean="0"/>
          </a:p>
          <a:p>
            <a:pPr>
              <a:buNone/>
            </a:pPr>
            <a:endParaRPr lang="en-GB" sz="2000" b="1" dirty="0" smtClean="0"/>
          </a:p>
          <a:p>
            <a:pPr>
              <a:buNone/>
            </a:pPr>
            <a:endParaRPr lang="en-GB" sz="2000" dirty="0"/>
          </a:p>
        </p:txBody>
      </p:sp>
      <p:pic>
        <p:nvPicPr>
          <p:cNvPr id="10" name="Picture 9" descr="http://web.educastur.princast.es/eoi/eoimiere/myweb/blog/handouts/money/images/casestudies_hothouse.gif"/>
          <p:cNvPicPr/>
          <p:nvPr/>
        </p:nvPicPr>
        <p:blipFill>
          <a:blip r:embed="rId2" r:link="rId3" cstate="print"/>
          <a:srcRect/>
          <a:stretch>
            <a:fillRect/>
          </a:stretch>
        </p:blipFill>
        <p:spPr bwMode="auto">
          <a:xfrm>
            <a:off x="6372200" y="0"/>
            <a:ext cx="2771800" cy="1988840"/>
          </a:xfrm>
          <a:prstGeom prst="rect">
            <a:avLst/>
          </a:prstGeom>
          <a:noFill/>
          <a:ln w="9525">
            <a:noFill/>
            <a:miter lim="800000"/>
            <a:headEnd/>
            <a:tailEnd/>
          </a:ln>
        </p:spPr>
      </p:pic>
      <p:pic>
        <p:nvPicPr>
          <p:cNvPr id="136194" name="Picture 2" descr="http://t3.gstatic.com/images?q=tbn:ANd9GcRoxfzSyxQJ8p0aoxdTxhoVd7ObnK1nV4HBmgi3PctpDaAO-_ALEu3fXg">
            <a:hlinkClick r:id="rId4"/>
          </p:cNvPr>
          <p:cNvPicPr>
            <a:picLocks noChangeAspect="1" noChangeArrowheads="1"/>
          </p:cNvPicPr>
          <p:nvPr/>
        </p:nvPicPr>
        <p:blipFill>
          <a:blip r:embed="rId5" cstate="print"/>
          <a:srcRect/>
          <a:stretch>
            <a:fillRect/>
          </a:stretch>
        </p:blipFill>
        <p:spPr bwMode="auto">
          <a:xfrm>
            <a:off x="7236296" y="2708920"/>
            <a:ext cx="1145186" cy="864096"/>
          </a:xfrm>
          <a:prstGeom prst="rect">
            <a:avLst/>
          </a:prstGeom>
          <a:noFill/>
        </p:spPr>
      </p:pic>
      <p:pic>
        <p:nvPicPr>
          <p:cNvPr id="136196" name="Picture 4" descr="See full size image">
            <a:hlinkClick r:id="rId6"/>
          </p:cNvPr>
          <p:cNvPicPr>
            <a:picLocks noChangeAspect="1" noChangeArrowheads="1"/>
          </p:cNvPicPr>
          <p:nvPr/>
        </p:nvPicPr>
        <p:blipFill>
          <a:blip r:embed="rId7" cstate="print"/>
          <a:srcRect/>
          <a:stretch>
            <a:fillRect/>
          </a:stretch>
        </p:blipFill>
        <p:spPr bwMode="auto">
          <a:xfrm>
            <a:off x="7236296" y="3933056"/>
            <a:ext cx="1143656" cy="720080"/>
          </a:xfrm>
          <a:prstGeom prst="rect">
            <a:avLst/>
          </a:prstGeom>
          <a:noFill/>
        </p:spPr>
      </p:pic>
      <p:pic>
        <p:nvPicPr>
          <p:cNvPr id="136198" name="Picture 6" descr="See full size image">
            <a:hlinkClick r:id="rId8"/>
          </p:cNvPr>
          <p:cNvPicPr>
            <a:picLocks noChangeAspect="1" noChangeArrowheads="1"/>
          </p:cNvPicPr>
          <p:nvPr/>
        </p:nvPicPr>
        <p:blipFill>
          <a:blip r:embed="rId9" cstate="print"/>
          <a:srcRect/>
          <a:stretch>
            <a:fillRect/>
          </a:stretch>
        </p:blipFill>
        <p:spPr bwMode="auto">
          <a:xfrm>
            <a:off x="7188720" y="5109542"/>
            <a:ext cx="1240338" cy="936104"/>
          </a:xfrm>
          <a:prstGeom prst="rect">
            <a:avLst/>
          </a:prstGeom>
          <a:noFill/>
        </p:spPr>
      </p:pic>
    </p:spTree>
    <p:extLst>
      <p:ext uri="{BB962C8B-B14F-4D97-AF65-F5344CB8AC3E}">
        <p14:creationId xmlns:p14="http://schemas.microsoft.com/office/powerpoint/2010/main" val="2862147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251520" y="0"/>
            <a:ext cx="3328124" cy="436510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2041" t="48071" r="4082" b="22239"/>
          <a:stretch>
            <a:fillRect/>
          </a:stretch>
        </p:blipFill>
        <p:spPr bwMode="auto">
          <a:xfrm>
            <a:off x="2669826" y="188640"/>
            <a:ext cx="6474174" cy="3096344"/>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1915582" y="2400201"/>
            <a:ext cx="6921299" cy="4424635"/>
          </a:xfrm>
          <a:prstGeom prst="rect">
            <a:avLst/>
          </a:prstGeom>
          <a:noFill/>
          <a:ln w="9525">
            <a:noFill/>
            <a:miter lim="800000"/>
            <a:headEnd/>
            <a:tailEnd/>
          </a:ln>
          <a:effectLst/>
        </p:spPr>
      </p:pic>
    </p:spTree>
    <p:extLst>
      <p:ext uri="{BB962C8B-B14F-4D97-AF65-F5344CB8AC3E}">
        <p14:creationId xmlns:p14="http://schemas.microsoft.com/office/powerpoint/2010/main" val="45555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solidFill>
                  <a:srgbClr val="FF0000"/>
                </a:solidFill>
              </a:rPr>
              <a:t>REMEMBER…</a:t>
            </a:r>
            <a:endParaRPr lang="en-GB" b="1" dirty="0">
              <a:solidFill>
                <a:srgbClr val="FF0000"/>
              </a:solidFill>
            </a:endParaRPr>
          </a:p>
        </p:txBody>
      </p:sp>
      <p:sp>
        <p:nvSpPr>
          <p:cNvPr id="3" name="Content Placeholder 2"/>
          <p:cNvSpPr>
            <a:spLocks noGrp="1"/>
          </p:cNvSpPr>
          <p:nvPr>
            <p:ph idx="1"/>
          </p:nvPr>
        </p:nvSpPr>
        <p:spPr>
          <a:xfrm>
            <a:off x="467544" y="1268760"/>
            <a:ext cx="7128792" cy="4608513"/>
          </a:xfrm>
        </p:spPr>
        <p:txBody>
          <a:bodyPr>
            <a:normAutofit lnSpcReduction="10000"/>
          </a:bodyPr>
          <a:lstStyle/>
          <a:p>
            <a:r>
              <a:rPr lang="en-GB" sz="3600" dirty="0" smtClean="0"/>
              <a:t>Exam tasks are similar across exams</a:t>
            </a:r>
          </a:p>
          <a:p>
            <a:r>
              <a:rPr lang="en-GB" sz="3600" dirty="0" smtClean="0"/>
              <a:t>There is a definite ‘skills overlap’ for many exams</a:t>
            </a:r>
          </a:p>
          <a:p>
            <a:r>
              <a:rPr lang="en-GB" sz="3600" dirty="0" smtClean="0"/>
              <a:t>There are universal rules for exam success</a:t>
            </a:r>
          </a:p>
          <a:p>
            <a:r>
              <a:rPr lang="en-GB" sz="3600" dirty="0" smtClean="0"/>
              <a:t>Find a balance: testing, training and teaching</a:t>
            </a:r>
          </a:p>
          <a:p>
            <a:endParaRPr lang="en-GB" sz="3600" dirty="0" smtClean="0"/>
          </a:p>
          <a:p>
            <a:endParaRPr lang="en-GB" dirty="0"/>
          </a:p>
        </p:txBody>
      </p:sp>
      <p:pic>
        <p:nvPicPr>
          <p:cNvPr id="7" name="Picture 4" descr="MacEng new logo"/>
          <p:cNvPicPr>
            <a:picLocks noChangeAspect="1" noChangeArrowheads="1"/>
          </p:cNvPicPr>
          <p:nvPr/>
        </p:nvPicPr>
        <p:blipFill>
          <a:blip r:embed="rId2" cstate="print"/>
          <a:srcRect/>
          <a:stretch>
            <a:fillRect/>
          </a:stretch>
        </p:blipFill>
        <p:spPr bwMode="auto">
          <a:xfrm>
            <a:off x="755576" y="6032823"/>
            <a:ext cx="3059357" cy="697450"/>
          </a:xfrm>
          <a:prstGeom prst="rect">
            <a:avLst/>
          </a:prstGeom>
          <a:noFill/>
          <a:ln w="9525">
            <a:noFill/>
            <a:miter lim="800000"/>
            <a:headEnd/>
            <a:tailEnd/>
          </a:ln>
        </p:spPr>
      </p:pic>
      <p:pic>
        <p:nvPicPr>
          <p:cNvPr id="8" name="Picture 4" descr="Gateway-text-logo"/>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0"/>
            <a:ext cx="7772400" cy="1143000"/>
          </a:xfrm>
        </p:spPr>
        <p:txBody>
          <a:bodyPr rtlCol="0">
            <a:normAutofit fontScale="90000"/>
          </a:bodyPr>
          <a:lstStyle/>
          <a:p>
            <a:pPr eaLnBrk="1" fontAlgn="auto" hangingPunct="1">
              <a:spcAft>
                <a:spcPts val="0"/>
              </a:spcAft>
              <a:defRPr/>
            </a:pPr>
            <a:r>
              <a:rPr lang="es-ES_tradnl" b="1" dirty="0" smtClean="0"/>
              <a:t/>
            </a:r>
            <a:br>
              <a:rPr lang="es-ES_tradnl" b="1" dirty="0" smtClean="0"/>
            </a:br>
            <a:r>
              <a:rPr lang="es-ES_tradnl" b="1" dirty="0"/>
              <a:t/>
            </a:r>
            <a:br>
              <a:rPr lang="es-ES_tradnl" b="1" dirty="0"/>
            </a:br>
            <a:r>
              <a:rPr lang="en-US" sz="7300" b="1" dirty="0" smtClean="0"/>
              <a:t>Good luck with </a:t>
            </a:r>
            <a:br>
              <a:rPr lang="en-US" sz="7300" b="1" dirty="0" smtClean="0"/>
            </a:br>
            <a:r>
              <a:rPr lang="en-US" sz="7300" b="1" dirty="0" smtClean="0"/>
              <a:t>your exam groups</a:t>
            </a:r>
            <a:r>
              <a:rPr lang="es-ES_tradnl" sz="7300" b="1" dirty="0" smtClean="0"/>
              <a:t> </a:t>
            </a:r>
            <a:endParaRPr lang="es-ES_tradnl" sz="4900" b="1" dirty="0" smtClean="0"/>
          </a:p>
        </p:txBody>
      </p:sp>
      <p:sp>
        <p:nvSpPr>
          <p:cNvPr id="2051" name="Rectangle 3"/>
          <p:cNvSpPr>
            <a:spLocks noGrp="1" noChangeArrowheads="1"/>
          </p:cNvSpPr>
          <p:nvPr>
            <p:ph type="subTitle" idx="1"/>
          </p:nvPr>
        </p:nvSpPr>
        <p:spPr/>
        <p:txBody>
          <a:bodyPr/>
          <a:lstStyle/>
          <a:p>
            <a:pPr eaLnBrk="1" hangingPunct="1"/>
            <a:endParaRPr lang="es-ES_tradnl" dirty="0" smtClean="0">
              <a:solidFill>
                <a:srgbClr val="FF0000"/>
              </a:solidFill>
            </a:endParaRPr>
          </a:p>
          <a:p>
            <a:pPr eaLnBrk="1" hangingPunct="1"/>
            <a:endParaRPr lang="es-ES_tradnl" dirty="0" smtClean="0">
              <a:solidFill>
                <a:srgbClr val="FF0000"/>
              </a:solidFill>
            </a:endParaRPr>
          </a:p>
          <a:p>
            <a:pPr eaLnBrk="1" hangingPunct="1"/>
            <a:endParaRPr lang="es-ES_tradnl" b="1" dirty="0" smtClean="0">
              <a:solidFill>
                <a:schemeClr val="bg1"/>
              </a:solidFill>
            </a:endParaRPr>
          </a:p>
        </p:txBody>
      </p:sp>
      <p:pic>
        <p:nvPicPr>
          <p:cNvPr id="2053" name="Picture 4" descr="Gateway-text-logo"/>
          <p:cNvPicPr>
            <a:picLocks noChangeAspect="1" noChangeArrowheads="1"/>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2 S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8912"/>
            <a:ext cx="13287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B1 S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88913"/>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B1+ S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2 S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2+ SB cover (dra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425" y="188913"/>
            <a:ext cx="13223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MacEng new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969" y="5301209"/>
            <a:ext cx="3062058" cy="69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id:image001.gif@01CA12B3.9630D8B0"/>
          <p:cNvPicPr>
            <a:picLocks noChangeAspect="1" noChangeArrowheads="1"/>
          </p:cNvPicPr>
          <p:nvPr/>
        </p:nvPicPr>
        <p:blipFill>
          <a:blip r:embed="rId10" r:link="rId11" cstate="print"/>
          <a:srcRect/>
          <a:stretch>
            <a:fillRect/>
          </a:stretch>
        </p:blipFill>
        <p:spPr bwMode="auto">
          <a:xfrm>
            <a:off x="4929957" y="4820943"/>
            <a:ext cx="2304256" cy="1769285"/>
          </a:xfrm>
          <a:prstGeom prst="rect">
            <a:avLst/>
          </a:prstGeom>
          <a:noFill/>
          <a:ln w="9525">
            <a:noFill/>
            <a:miter lim="800000"/>
            <a:headEnd/>
            <a:tailEnd/>
          </a:ln>
        </p:spPr>
      </p:pic>
    </p:spTree>
    <p:extLst>
      <p:ext uri="{BB962C8B-B14F-4D97-AF65-F5344CB8AC3E}">
        <p14:creationId xmlns:p14="http://schemas.microsoft.com/office/powerpoint/2010/main" val="1535891095"/>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184" y="1849388"/>
            <a:ext cx="8229600" cy="1143000"/>
          </a:xfrm>
        </p:spPr>
        <p:txBody>
          <a:bodyPr>
            <a:normAutofit/>
          </a:bodyPr>
          <a:lstStyle/>
          <a:p>
            <a:r>
              <a:rPr lang="en-US" sz="4000" b="1" dirty="0" smtClean="0"/>
              <a:t>A unique opportunity in Russia</a:t>
            </a:r>
            <a:endParaRPr lang="ru-RU" sz="4000" b="1" dirty="0"/>
          </a:p>
        </p:txBody>
      </p:sp>
      <p:sp>
        <p:nvSpPr>
          <p:cNvPr id="3" name="Объект 2"/>
          <p:cNvSpPr>
            <a:spLocks noGrp="1"/>
          </p:cNvSpPr>
          <p:nvPr>
            <p:ph idx="1"/>
          </p:nvPr>
        </p:nvSpPr>
        <p:spPr>
          <a:xfrm>
            <a:off x="313184" y="2924944"/>
            <a:ext cx="8229600" cy="3600400"/>
          </a:xfrm>
        </p:spPr>
        <p:txBody>
          <a:bodyPr>
            <a:normAutofit fontScale="92500" lnSpcReduction="10000"/>
          </a:bodyPr>
          <a:lstStyle/>
          <a:p>
            <a:r>
              <a:rPr lang="en-US" b="1" dirty="0" smtClean="0"/>
              <a:t>English UK Diploma in ELT Management (DELTM)</a:t>
            </a:r>
          </a:p>
          <a:p>
            <a:r>
              <a:rPr lang="en-US" dirty="0" smtClean="0"/>
              <a:t>Key professional development if planning a career in EFL</a:t>
            </a:r>
          </a:p>
          <a:p>
            <a:r>
              <a:rPr lang="en-US" dirty="0" smtClean="0"/>
              <a:t>Fully </a:t>
            </a:r>
            <a:r>
              <a:rPr lang="en-US" dirty="0" err="1" smtClean="0"/>
              <a:t>recognised</a:t>
            </a:r>
            <a:r>
              <a:rPr lang="en-US" dirty="0" smtClean="0"/>
              <a:t> ELT management qualification</a:t>
            </a:r>
          </a:p>
          <a:p>
            <a:r>
              <a:rPr lang="en-US" dirty="0" smtClean="0"/>
              <a:t>Distance learning and face-to-face seminars with experienced teacher trainers from UK </a:t>
            </a:r>
          </a:p>
          <a:p>
            <a:r>
              <a:rPr lang="en-US" dirty="0" smtClean="0"/>
              <a:t>All management and leadership areas covered</a:t>
            </a:r>
            <a:endParaRPr lang="ru-RU" dirty="0"/>
          </a:p>
        </p:txBody>
      </p:sp>
      <p:pic>
        <p:nvPicPr>
          <p:cNvPr id="4" name="Picture 6" descr="cid:image001.gif@01CA12B3.9630D8B0"/>
          <p:cNvPicPr>
            <a:picLocks noChangeAspect="1" noChangeArrowheads="1"/>
          </p:cNvPicPr>
          <p:nvPr/>
        </p:nvPicPr>
        <p:blipFill>
          <a:blip r:embed="rId2" r:link="rId3" cstate="print"/>
          <a:srcRect/>
          <a:stretch>
            <a:fillRect/>
          </a:stretch>
        </p:blipFill>
        <p:spPr bwMode="auto">
          <a:xfrm>
            <a:off x="918224" y="980728"/>
            <a:ext cx="1969396" cy="1512168"/>
          </a:xfrm>
          <a:prstGeom prst="rect">
            <a:avLst/>
          </a:prstGeom>
          <a:noFill/>
          <a:ln w="9525">
            <a:noFill/>
            <a:miter lim="800000"/>
            <a:headEnd/>
            <a:tailEnd/>
          </a:ln>
        </p:spPr>
      </p:pic>
      <p:pic>
        <p:nvPicPr>
          <p:cNvPr id="8194" name="Picture 2" descr="http://moodle.tesoltrainingscotland.co.uk/file.php/1/TCLdarkpurplergbnewlog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24" y="371302"/>
            <a:ext cx="2592287" cy="73028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blendedmec.com/wp-content/uploads/archive/EnglishUKsmall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252628"/>
            <a:ext cx="4320480" cy="8489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94765" y="1268760"/>
            <a:ext cx="4013817" cy="707886"/>
          </a:xfrm>
          <a:prstGeom prst="rect">
            <a:avLst/>
          </a:prstGeom>
          <a:noFill/>
        </p:spPr>
        <p:txBody>
          <a:bodyPr wrap="square" rtlCol="0">
            <a:spAutoFit/>
          </a:bodyPr>
          <a:lstStyle/>
          <a:p>
            <a:r>
              <a:rPr lang="en-US" sz="4000" b="1" u="sng" dirty="0" smtClean="0">
                <a:solidFill>
                  <a:schemeClr val="bg2"/>
                </a:solidFill>
              </a:rPr>
              <a:t>www.iptrussia.ru</a:t>
            </a:r>
            <a:endParaRPr lang="ru-RU" sz="4000" b="1" u="sng" dirty="0">
              <a:solidFill>
                <a:schemeClr val="bg2"/>
              </a:solidFill>
            </a:endParaRPr>
          </a:p>
        </p:txBody>
      </p:sp>
    </p:spTree>
    <p:extLst>
      <p:ext uri="{BB962C8B-B14F-4D97-AF65-F5344CB8AC3E}">
        <p14:creationId xmlns:p14="http://schemas.microsoft.com/office/powerpoint/2010/main" val="15365453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184" y="2348880"/>
            <a:ext cx="8229600" cy="1143000"/>
          </a:xfrm>
        </p:spPr>
        <p:txBody>
          <a:bodyPr>
            <a:normAutofit fontScale="90000"/>
          </a:bodyPr>
          <a:lstStyle/>
          <a:p>
            <a:r>
              <a:rPr lang="en-US" b="1" dirty="0" smtClean="0"/>
              <a:t>A unique opportunity in Russia with IPT International Professional Training</a:t>
            </a:r>
            <a:endParaRPr lang="ru-RU" b="1" dirty="0"/>
          </a:p>
        </p:txBody>
      </p:sp>
      <p:sp>
        <p:nvSpPr>
          <p:cNvPr id="3" name="Объект 2"/>
          <p:cNvSpPr>
            <a:spLocks noGrp="1"/>
          </p:cNvSpPr>
          <p:nvPr>
            <p:ph idx="1"/>
          </p:nvPr>
        </p:nvSpPr>
        <p:spPr>
          <a:xfrm>
            <a:off x="313184" y="3140968"/>
            <a:ext cx="8229600" cy="3456384"/>
          </a:xfrm>
        </p:spPr>
        <p:txBody>
          <a:bodyPr>
            <a:normAutofit/>
          </a:bodyPr>
          <a:lstStyle/>
          <a:p>
            <a:pPr marL="0" indent="0">
              <a:buNone/>
            </a:pPr>
            <a:endParaRPr lang="en-US" dirty="0" smtClean="0">
              <a:solidFill>
                <a:schemeClr val="bg1"/>
              </a:solidFill>
              <a:hlinkClick r:id="rId2"/>
            </a:endParaRPr>
          </a:p>
          <a:p>
            <a:pPr algn="ctr"/>
            <a:r>
              <a:rPr lang="en-US" sz="4000" dirty="0" smtClean="0">
                <a:solidFill>
                  <a:schemeClr val="bg1"/>
                </a:solidFill>
                <a:hlinkClick r:id="rId2"/>
              </a:rPr>
              <a:t>info@iptrussia.ru</a:t>
            </a:r>
            <a:r>
              <a:rPr lang="en-US" sz="4000" dirty="0" smtClean="0">
                <a:solidFill>
                  <a:schemeClr val="bg1"/>
                </a:solidFill>
              </a:rPr>
              <a:t> </a:t>
            </a:r>
          </a:p>
          <a:p>
            <a:pPr algn="ctr"/>
            <a:r>
              <a:rPr lang="en-US" sz="4000" dirty="0" smtClean="0">
                <a:solidFill>
                  <a:schemeClr val="bg1"/>
                </a:solidFill>
                <a:hlinkClick r:id="rId3"/>
              </a:rPr>
              <a:t>www.iptrussia.ru</a:t>
            </a:r>
            <a:r>
              <a:rPr lang="en-US" sz="4000" dirty="0" smtClean="0">
                <a:solidFill>
                  <a:schemeClr val="bg1"/>
                </a:solidFill>
              </a:rPr>
              <a:t> </a:t>
            </a:r>
          </a:p>
          <a:p>
            <a:pPr algn="ctr"/>
            <a:r>
              <a:rPr lang="en-US" sz="4000" dirty="0" smtClean="0">
                <a:solidFill>
                  <a:schemeClr val="bg1"/>
                </a:solidFill>
              </a:rPr>
              <a:t>‘</a:t>
            </a:r>
            <a:r>
              <a:rPr lang="en-US" sz="4000" dirty="0" smtClean="0"/>
              <a:t>Like’ us on </a:t>
            </a:r>
            <a:r>
              <a:rPr lang="en-US" sz="4000" dirty="0" err="1" smtClean="0"/>
              <a:t>facebook</a:t>
            </a:r>
            <a:r>
              <a:rPr lang="en-US" sz="4000" dirty="0" smtClean="0"/>
              <a:t> and </a:t>
            </a:r>
            <a:r>
              <a:rPr lang="en-US" sz="4000" dirty="0" err="1" smtClean="0"/>
              <a:t>vk</a:t>
            </a:r>
            <a:r>
              <a:rPr lang="en-US" sz="4000" dirty="0" smtClean="0"/>
              <a:t> </a:t>
            </a:r>
            <a:endParaRPr lang="ru-RU" sz="4000" dirty="0"/>
          </a:p>
        </p:txBody>
      </p:sp>
      <p:pic>
        <p:nvPicPr>
          <p:cNvPr id="4" name="Picture 6" descr="cid:image001.gif@01CA12B3.9630D8B0"/>
          <p:cNvPicPr>
            <a:picLocks noChangeAspect="1" noChangeArrowheads="1"/>
          </p:cNvPicPr>
          <p:nvPr/>
        </p:nvPicPr>
        <p:blipFill>
          <a:blip r:embed="rId4" r:link="rId5" cstate="print"/>
          <a:srcRect/>
          <a:stretch>
            <a:fillRect/>
          </a:stretch>
        </p:blipFill>
        <p:spPr bwMode="auto">
          <a:xfrm>
            <a:off x="3275856" y="1101584"/>
            <a:ext cx="1969396" cy="1512168"/>
          </a:xfrm>
          <a:prstGeom prst="rect">
            <a:avLst/>
          </a:prstGeom>
          <a:noFill/>
          <a:ln w="9525">
            <a:noFill/>
            <a:miter lim="800000"/>
            <a:headEnd/>
            <a:tailEnd/>
          </a:ln>
        </p:spPr>
      </p:pic>
      <p:pic>
        <p:nvPicPr>
          <p:cNvPr id="8194" name="Picture 2" descr="http://moodle.tesoltrainingscotland.co.uk/file.php/1/TCLdarkpurplergbnewlogo.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224" y="371302"/>
            <a:ext cx="2592287" cy="73028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blendedmec.com/wp-content/uploads/archive/EnglishUKsmall1.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984" y="252628"/>
            <a:ext cx="4320480" cy="84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492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en-US" dirty="0" smtClean="0"/>
              <a:t>Spelling backwards</a:t>
            </a:r>
            <a:endParaRPr lang="ru-RU" dirty="0"/>
          </a:p>
        </p:txBody>
      </p:sp>
    </p:spTree>
    <p:extLst>
      <p:ext uri="{BB962C8B-B14F-4D97-AF65-F5344CB8AC3E}">
        <p14:creationId xmlns:p14="http://schemas.microsoft.com/office/powerpoint/2010/main" val="2173552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en-US" dirty="0" smtClean="0"/>
              <a:t>Just say yes</a:t>
            </a:r>
            <a:endParaRPr lang="ru-RU" dirty="0"/>
          </a:p>
        </p:txBody>
      </p:sp>
    </p:spTree>
    <p:extLst>
      <p:ext uri="{BB962C8B-B14F-4D97-AF65-F5344CB8AC3E}">
        <p14:creationId xmlns:p14="http://schemas.microsoft.com/office/powerpoint/2010/main" val="13028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100" name="Picture 4"/>
          <p:cNvPicPr>
            <a:picLocks noChangeAspect="1" noChangeArrowheads="1"/>
          </p:cNvPicPr>
          <p:nvPr/>
        </p:nvPicPr>
        <p:blipFill>
          <a:blip r:embed="rId2" cstate="print"/>
          <a:srcRect/>
          <a:stretch>
            <a:fillRect/>
          </a:stretch>
        </p:blipFill>
        <p:spPr bwMode="auto">
          <a:xfrm>
            <a:off x="0" y="0"/>
            <a:ext cx="3347864" cy="5101431"/>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cstate="print"/>
          <a:srcRect/>
          <a:stretch>
            <a:fillRect/>
          </a:stretch>
        </p:blipFill>
        <p:spPr bwMode="auto">
          <a:xfrm>
            <a:off x="3275856" y="0"/>
            <a:ext cx="3384376" cy="4683079"/>
          </a:xfrm>
          <a:prstGeom prst="rect">
            <a:avLst/>
          </a:prstGeom>
          <a:noFill/>
          <a:ln w="9525">
            <a:noFill/>
            <a:miter lim="800000"/>
            <a:headEnd/>
            <a:tailEnd/>
          </a:ln>
          <a:effectLst/>
        </p:spPr>
      </p:pic>
      <p:pic>
        <p:nvPicPr>
          <p:cNvPr id="4102" name="Picture 6"/>
          <p:cNvPicPr>
            <a:picLocks noChangeAspect="1" noChangeArrowheads="1"/>
          </p:cNvPicPr>
          <p:nvPr/>
        </p:nvPicPr>
        <p:blipFill>
          <a:blip r:embed="rId4" cstate="print"/>
          <a:srcRect/>
          <a:stretch>
            <a:fillRect/>
          </a:stretch>
        </p:blipFill>
        <p:spPr bwMode="auto">
          <a:xfrm>
            <a:off x="2051720" y="1916832"/>
            <a:ext cx="7092280" cy="4756689"/>
          </a:xfrm>
          <a:prstGeom prst="rect">
            <a:avLst/>
          </a:prstGeom>
          <a:noFill/>
          <a:ln w="9525">
            <a:noFill/>
            <a:miter lim="800000"/>
            <a:headEnd/>
            <a:tailEnd/>
          </a:ln>
          <a:effectLst/>
        </p:spPr>
      </p:pic>
    </p:spTree>
    <p:extLst>
      <p:ext uri="{BB962C8B-B14F-4D97-AF65-F5344CB8AC3E}">
        <p14:creationId xmlns:p14="http://schemas.microsoft.com/office/powerpoint/2010/main" val="116160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2443</TotalTime>
  <Words>1949</Words>
  <Application>Microsoft Office PowerPoint</Application>
  <PresentationFormat>Экран (4:3)</PresentationFormat>
  <Paragraphs>355</Paragraphs>
  <Slides>85</Slides>
  <Notes>4</Notes>
  <HiddenSlides>0</HiddenSlides>
  <MMClips>4</MMClips>
  <ScaleCrop>false</ScaleCrop>
  <HeadingPairs>
    <vt:vector size="4" baseType="variant">
      <vt:variant>
        <vt:lpstr>Тема</vt:lpstr>
      </vt:variant>
      <vt:variant>
        <vt:i4>1</vt:i4>
      </vt:variant>
      <vt:variant>
        <vt:lpstr>Заголовки слайдов</vt:lpstr>
      </vt:variant>
      <vt:variant>
        <vt:i4>85</vt:i4>
      </vt:variant>
    </vt:vector>
  </HeadingPairs>
  <TitlesOfParts>
    <vt:vector size="86" baseType="lpstr">
      <vt:lpstr>Office Theme</vt:lpstr>
      <vt:lpstr>  Gateway to  Exam Success Liam Tyler </vt:lpstr>
      <vt:lpstr>Gateway to Exam success</vt:lpstr>
      <vt:lpstr>Exams, exams, exams.....</vt:lpstr>
      <vt:lpstr>English Exams:                   An Alphabet Soup</vt:lpstr>
      <vt:lpstr>Презентация PowerPoint</vt:lpstr>
      <vt:lpstr>Good news: there’s a skills overlap</vt:lpstr>
      <vt:lpstr>Презентация PowerPoint</vt:lpstr>
      <vt:lpstr>Презентация PowerPoint</vt:lpstr>
      <vt:lpstr>Презентация PowerPoint</vt:lpstr>
      <vt:lpstr>Some rules of success for exam preparation</vt:lpstr>
      <vt:lpstr>Презентация PowerPoint</vt:lpstr>
      <vt:lpstr>Students......</vt:lpstr>
      <vt:lpstr>Students......</vt:lpstr>
      <vt:lpstr>Students......</vt:lpstr>
      <vt:lpstr>Students......</vt:lpstr>
      <vt:lpstr>Students......</vt:lpstr>
      <vt:lpstr>Students......</vt:lpstr>
      <vt:lpstr>Students......</vt:lpstr>
      <vt:lpstr>Students......</vt:lpstr>
      <vt:lpstr>1. Familiarity with the test: task types and exam skills </vt:lpstr>
      <vt:lpstr>Презентация PowerPoint</vt:lpstr>
      <vt:lpstr>Презентация PowerPoint</vt:lpstr>
      <vt:lpstr>Презентация PowerPoint</vt:lpstr>
      <vt:lpstr>Which skills are being trained here?</vt:lpstr>
      <vt:lpstr>What skill is being trained here?</vt:lpstr>
      <vt:lpstr>Which skill is being trained here?</vt:lpstr>
      <vt:lpstr>Презентация PowerPoint</vt:lpstr>
      <vt:lpstr>Презентация PowerPoint</vt:lpstr>
      <vt:lpstr>Презентация PowerPoint</vt:lpstr>
      <vt:lpstr>Презентация PowerPoint</vt:lpstr>
      <vt:lpstr>2. Build confidence </vt:lpstr>
      <vt:lpstr>Give them a hand to build confidence</vt:lpstr>
      <vt:lpstr>Презентация PowerPoint</vt:lpstr>
      <vt:lpstr>Презентация PowerPoint</vt:lpstr>
      <vt:lpstr>Презентация PowerPoint</vt:lpstr>
      <vt:lpstr>3. Use the advice, skills and functions boxes in  Gateway</vt:lpstr>
      <vt:lpstr>Презентация PowerPoint</vt:lpstr>
      <vt:lpstr>Презентация PowerPoint</vt:lpstr>
      <vt:lpstr>Презентация PowerPoint</vt:lpstr>
      <vt:lpstr>Exam Advice T/F Quiz – Word Formation</vt:lpstr>
      <vt:lpstr>Презентация PowerPoint</vt:lpstr>
      <vt:lpstr>Презентация PowerPoint</vt:lpstr>
      <vt:lpstr>Speaking and writing: functions categories</vt:lpstr>
      <vt:lpstr>Speaking and writing: functions categories</vt:lpstr>
      <vt:lpstr>4. Work with complete answers</vt:lpstr>
      <vt:lpstr>Working with answers: Use of English</vt:lpstr>
      <vt:lpstr>Working with answers: Use of English</vt:lpstr>
      <vt:lpstr>Презентация PowerPoint</vt:lpstr>
      <vt:lpstr>Work with answers - writing</vt:lpstr>
      <vt:lpstr>Презентация PowerPoint</vt:lpstr>
      <vt:lpstr>Презентация PowerPoint</vt:lpstr>
      <vt:lpstr>Speaking: video clips from exams</vt:lpstr>
      <vt:lpstr>5. Build independent study skills</vt:lpstr>
      <vt:lpstr>Презентация PowerPoint</vt:lpstr>
      <vt:lpstr>Guessing meaning from context</vt:lpstr>
      <vt:lpstr>Презентация PowerPoint</vt:lpstr>
      <vt:lpstr>Study skills</vt:lpstr>
      <vt:lpstr>Презентация PowerPoint</vt:lpstr>
      <vt:lpstr>6. Give realistic feedback </vt:lpstr>
      <vt:lpstr>Презентация PowerPoint</vt:lpstr>
      <vt:lpstr>Feedback: know your criteria and terminology!</vt:lpstr>
      <vt:lpstr>Презентация PowerPoint</vt:lpstr>
      <vt:lpstr>7. Find a balance between teaching the test and teaching the right language and skills </vt:lpstr>
      <vt:lpstr>Can I speak French?</vt:lpstr>
      <vt:lpstr>Maintaining interest and avoiding the ‘backwash effect’:  “Negative backwash from too much testing makes good language teaching more difficult.”</vt:lpstr>
      <vt:lpstr>Maintaining interest:</vt:lpstr>
      <vt:lpstr>Презентация PowerPoint</vt:lpstr>
      <vt:lpstr>Grammar in context</vt:lpstr>
      <vt:lpstr>Don’t forget – you can still use games!</vt:lpstr>
      <vt:lpstr>Презентация PowerPoint</vt:lpstr>
      <vt:lpstr>Word formation tennis</vt:lpstr>
      <vt:lpstr>Word formation tennis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REMEMBER…</vt:lpstr>
      <vt:lpstr>  Good luck with  your exam groups </vt:lpstr>
      <vt:lpstr>A unique opportunity in Russia</vt:lpstr>
      <vt:lpstr>A unique opportunity in Russia with IPT International Professional Training</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Students for International English Exams</dc:title>
  <dc:creator>Tyler</dc:creator>
  <cp:lastModifiedBy>user</cp:lastModifiedBy>
  <cp:revision>218</cp:revision>
  <dcterms:created xsi:type="dcterms:W3CDTF">2012-09-22T17:37:38Z</dcterms:created>
  <dcterms:modified xsi:type="dcterms:W3CDTF">2013-04-02T18:27:34Z</dcterms:modified>
</cp:coreProperties>
</file>