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76" r:id="rId26"/>
    <p:sldId id="281" r:id="rId27"/>
    <p:sldId id="277" r:id="rId28"/>
    <p:sldId id="282" r:id="rId29"/>
    <p:sldId id="283" r:id="rId30"/>
    <p:sldId id="284" r:id="rId31"/>
    <p:sldId id="285" r:id="rId32"/>
    <p:sldId id="286" r:id="rId33"/>
    <p:sldId id="289" r:id="rId34"/>
    <p:sldId id="291" r:id="rId35"/>
    <p:sldId id="290" r:id="rId36"/>
    <p:sldId id="287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5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4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0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2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5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7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2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E426-7A09-457A-8040-A930009CA3E2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E840-CFDD-407A-8BB4-31D61BF45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0192" y="2267064"/>
            <a:ext cx="9144000" cy="119348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7585A"/>
                </a:solidFill>
              </a:rPr>
              <a:t>Building Fluency </a:t>
            </a:r>
            <a:r>
              <a:rPr lang="en-US" dirty="0" smtClean="0">
                <a:solidFill>
                  <a:srgbClr val="57585A"/>
                </a:solidFill>
              </a:rPr>
              <a:t>with </a:t>
            </a:r>
            <a:r>
              <a:rPr lang="en-US" i="1" dirty="0" smtClean="0">
                <a:solidFill>
                  <a:srgbClr val="57585A"/>
                </a:solidFill>
              </a:rPr>
              <a:t>Gateway</a:t>
            </a:r>
            <a:endParaRPr lang="ru-RU" dirty="0">
              <a:solidFill>
                <a:srgbClr val="57585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7457" y="3460547"/>
            <a:ext cx="742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57585A"/>
                </a:solidFill>
              </a:rPr>
              <a:t>Tom Wiseman | co-founder of English Connection</a:t>
            </a:r>
            <a:endParaRPr lang="ru-RU" sz="2800" dirty="0">
              <a:solidFill>
                <a:srgbClr val="57585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1026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24" y="4090428"/>
            <a:ext cx="1518935" cy="21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macmillan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474941"/>
            <a:ext cx="4857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9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  <p:pic>
        <p:nvPicPr>
          <p:cNvPr id="20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4748215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7356232" y="2810887"/>
            <a:ext cx="55534" cy="156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62128" y="4378883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Fluency (Speaking)</a:t>
            </a:r>
            <a:endParaRPr lang="ru-RU" dirty="0"/>
          </a:p>
        </p:txBody>
      </p:sp>
      <p:pic>
        <p:nvPicPr>
          <p:cNvPr id="23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6" y="4759814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17552" y="4394685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237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613" y="2084956"/>
            <a:ext cx="264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Conditional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0685" y="3829804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Different Past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413772" y="3684901"/>
            <a:ext cx="4230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+ had(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V3, would(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have + V3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831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613" y="2084956"/>
            <a:ext cx="264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Conditional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90685" y="3829804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Different Past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413772" y="3684901"/>
            <a:ext cx="4230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+ had(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V3, would(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have + V3</a:t>
            </a:r>
            <a:endParaRPr lang="ru-RU" sz="3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794078" y="2669731"/>
            <a:ext cx="1528549" cy="11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7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613" y="2084956"/>
            <a:ext cx="264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Conditional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90685" y="3829804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Different Past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413772" y="3684901"/>
            <a:ext cx="4230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+ had(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V3, would(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have + V3</a:t>
            </a:r>
            <a:endParaRPr lang="ru-RU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794078" y="2669731"/>
            <a:ext cx="1528549" cy="11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14699" y="2669731"/>
            <a:ext cx="1323832" cy="1015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9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пошёл в магазин потому, что у нас не было молока.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044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у нас не было молока.</a:t>
            </a:r>
            <a:endParaRPr lang="ru-RU" sz="3200" dirty="0"/>
          </a:p>
        </p:txBody>
      </p:sp>
      <p:pic>
        <p:nvPicPr>
          <p:cNvPr id="21508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у нас не было молока.</a:t>
            </a:r>
            <a:endParaRPr lang="ru-RU" sz="3200" dirty="0"/>
          </a:p>
        </p:txBody>
      </p:sp>
      <p:pic>
        <p:nvPicPr>
          <p:cNvPr id="12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4620" y="4123827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(куда?)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042" y="3419658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Вин. падеж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9288" y="2312460"/>
            <a:ext cx="4775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Где? = Предложный падеж </a:t>
            </a:r>
          </a:p>
          <a:p>
            <a:pPr algn="ctr"/>
            <a:r>
              <a:rPr lang="ru-RU" sz="2800" dirty="0" smtClean="0"/>
              <a:t>(Я был в магазин</a:t>
            </a:r>
            <a:r>
              <a:rPr lang="ru-RU" sz="2800" b="1" dirty="0" smtClean="0"/>
              <a:t>е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451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</a:t>
            </a:r>
            <a:r>
              <a:rPr lang="ru-RU" sz="3200" b="1" dirty="0" smtClean="0"/>
              <a:t>у</a:t>
            </a:r>
            <a:r>
              <a:rPr lang="ru-RU" sz="3200" dirty="0" smtClean="0"/>
              <a:t> нас не было молока.</a:t>
            </a:r>
            <a:endParaRPr lang="ru-RU" sz="3200" dirty="0"/>
          </a:p>
        </p:txBody>
      </p:sp>
      <p:pic>
        <p:nvPicPr>
          <p:cNvPr id="12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4620" y="4123827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(куда?)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042" y="3419658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Вин. падеж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9288" y="2312460"/>
            <a:ext cx="4775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Где? = Предложный падеж </a:t>
            </a:r>
          </a:p>
          <a:p>
            <a:pPr algn="ctr"/>
            <a:r>
              <a:rPr lang="ru-RU" sz="2800" dirty="0" smtClean="0"/>
              <a:t>(Я был в магазин</a:t>
            </a:r>
            <a:r>
              <a:rPr lang="ru-RU" sz="2800" b="1" dirty="0" smtClean="0"/>
              <a:t>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955436" y="4123827"/>
            <a:ext cx="149902" cy="62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21115" y="4674203"/>
            <a:ext cx="328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Родительный падеж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</a:t>
            </a:r>
            <a:r>
              <a:rPr lang="ru-RU" sz="3200" b="1" dirty="0" smtClean="0"/>
              <a:t>у</a:t>
            </a:r>
            <a:r>
              <a:rPr lang="ru-RU" sz="3200" dirty="0" smtClean="0"/>
              <a:t> </a:t>
            </a:r>
            <a:r>
              <a:rPr lang="ru-RU" sz="3200" i="1" dirty="0" smtClean="0"/>
              <a:t>нас</a:t>
            </a:r>
            <a:r>
              <a:rPr lang="ru-RU" sz="3200" dirty="0" smtClean="0"/>
              <a:t> не было молока.</a:t>
            </a:r>
            <a:endParaRPr lang="ru-RU" sz="3200" dirty="0"/>
          </a:p>
        </p:txBody>
      </p:sp>
      <p:pic>
        <p:nvPicPr>
          <p:cNvPr id="12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4620" y="4123827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(куда?)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042" y="3419658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Вин. падеж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9288" y="2312460"/>
            <a:ext cx="4775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Где? = Предложный падеж </a:t>
            </a:r>
          </a:p>
          <a:p>
            <a:pPr algn="ctr"/>
            <a:r>
              <a:rPr lang="ru-RU" sz="2800" dirty="0" smtClean="0"/>
              <a:t>(Я был в магазин</a:t>
            </a:r>
            <a:r>
              <a:rPr lang="ru-RU" sz="2800" b="1" dirty="0" smtClean="0"/>
              <a:t>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955436" y="4123827"/>
            <a:ext cx="149902" cy="62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1115" y="4674203"/>
            <a:ext cx="328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Родительный падеж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4346" y="3313183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ru-RU" sz="2800" dirty="0" smtClean="0">
                <a:solidFill>
                  <a:srgbClr val="00B050"/>
                </a:solidFill>
              </a:rPr>
              <a:t>мы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нас)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9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</a:t>
            </a:r>
            <a:r>
              <a:rPr lang="ru-RU" sz="3200" b="1" dirty="0" smtClean="0"/>
              <a:t>у</a:t>
            </a:r>
            <a:r>
              <a:rPr lang="ru-RU" sz="3200" dirty="0" smtClean="0"/>
              <a:t> </a:t>
            </a:r>
            <a:r>
              <a:rPr lang="ru-RU" sz="3200" i="1" dirty="0" smtClean="0"/>
              <a:t>нас</a:t>
            </a:r>
            <a:r>
              <a:rPr lang="ru-RU" sz="3200" dirty="0" smtClean="0"/>
              <a:t> </a:t>
            </a:r>
            <a:r>
              <a:rPr lang="ru-RU" sz="3200" u="sng" dirty="0" smtClean="0"/>
              <a:t>не было молока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7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4620" y="4123827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(куда?)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843042" y="3419658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Вин. падеж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9288" y="2312460"/>
            <a:ext cx="4775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Где? = Предложный падеж </a:t>
            </a:r>
          </a:p>
          <a:p>
            <a:pPr algn="ctr"/>
            <a:r>
              <a:rPr lang="ru-RU" sz="2800" dirty="0" smtClean="0"/>
              <a:t>(Я был в магазин</a:t>
            </a:r>
            <a:r>
              <a:rPr lang="ru-RU" sz="2800" b="1" dirty="0" smtClean="0"/>
              <a:t>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955436" y="4123827"/>
            <a:ext cx="149902" cy="62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21115" y="4674203"/>
            <a:ext cx="328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Родительный падеж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04346" y="3313183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ru-RU" sz="2800" dirty="0" smtClean="0">
                <a:solidFill>
                  <a:srgbClr val="00B050"/>
                </a:solidFill>
              </a:rPr>
              <a:t>мы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нас)</a:t>
            </a:r>
            <a:endParaRPr lang="ru-RU" sz="2800" dirty="0">
              <a:solidFill>
                <a:srgbClr val="00B05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9308892" y="4310614"/>
            <a:ext cx="599606" cy="36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385070" y="4606717"/>
            <a:ext cx="254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(не существует)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1945" y="1741104"/>
            <a:ext cx="9021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students need to be prepared for?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Immediate Goals: The next lesson/text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Mid-term Goals: Olympiad, </a:t>
            </a:r>
            <a:r>
              <a:rPr lang="ru-RU" sz="3200" dirty="0" smtClean="0"/>
              <a:t>ОГЭ, ЕГЭ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Long-term Goals: Life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12290" name="Picture 2" descr="Картинки по запросу ticking 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28" y="4015741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6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</a:t>
            </a:r>
            <a:r>
              <a:rPr lang="ru-RU" sz="3200" b="1" dirty="0" smtClean="0"/>
              <a:t>у</a:t>
            </a:r>
            <a:r>
              <a:rPr lang="ru-RU" sz="3200" dirty="0" smtClean="0"/>
              <a:t> </a:t>
            </a:r>
            <a:r>
              <a:rPr lang="ru-RU" sz="3200" i="1" dirty="0" smtClean="0"/>
              <a:t>нас</a:t>
            </a:r>
            <a:r>
              <a:rPr lang="ru-RU" sz="3200" dirty="0" smtClean="0"/>
              <a:t> </a:t>
            </a:r>
            <a:r>
              <a:rPr lang="ru-RU" sz="3200" b="1" u="sng" dirty="0" smtClean="0"/>
              <a:t>не было</a:t>
            </a:r>
            <a:r>
              <a:rPr lang="ru-RU" sz="3200" u="sng" dirty="0" smtClean="0"/>
              <a:t> молока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2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4620" y="4123827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(куда?)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042" y="3419658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Вин. падеж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9288" y="2312460"/>
            <a:ext cx="4775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Где? = Предложный падеж </a:t>
            </a:r>
          </a:p>
          <a:p>
            <a:pPr algn="ctr"/>
            <a:r>
              <a:rPr lang="ru-RU" sz="2800" dirty="0" smtClean="0"/>
              <a:t>(Я был в магазин</a:t>
            </a:r>
            <a:r>
              <a:rPr lang="ru-RU" sz="2800" b="1" dirty="0" smtClean="0"/>
              <a:t>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955436" y="4123827"/>
            <a:ext cx="149902" cy="62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1115" y="4674203"/>
            <a:ext cx="328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Родительный падеж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4346" y="3313183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ru-RU" sz="2800" dirty="0" smtClean="0">
                <a:solidFill>
                  <a:srgbClr val="00B050"/>
                </a:solidFill>
              </a:rPr>
              <a:t>мы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нас)</a:t>
            </a:r>
            <a:endParaRPr lang="ru-RU" sz="2800" dirty="0">
              <a:solidFill>
                <a:srgbClr val="00B05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308892" y="4310614"/>
            <a:ext cx="599606" cy="36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385070" y="4606717"/>
            <a:ext cx="254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 smtClean="0">
                <a:solidFill>
                  <a:srgbClr val="7030A0"/>
                </a:solidFill>
              </a:rPr>
              <a:t>не существует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9054059" y="3266567"/>
            <a:ext cx="0" cy="676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34686" y="2792958"/>
            <a:ext cx="216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Средний род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26657" y="3725839"/>
            <a:ext cx="953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пош</a:t>
            </a:r>
            <a:r>
              <a:rPr lang="ru-RU" sz="3200" b="1" dirty="0" smtClean="0"/>
              <a:t>ёл</a:t>
            </a:r>
            <a:r>
              <a:rPr lang="ru-RU" sz="3200" dirty="0" smtClean="0"/>
              <a:t> в магазин потому, что </a:t>
            </a:r>
            <a:r>
              <a:rPr lang="ru-RU" sz="3200" b="1" dirty="0" smtClean="0"/>
              <a:t>у</a:t>
            </a:r>
            <a:r>
              <a:rPr lang="ru-RU" sz="3200" dirty="0" smtClean="0"/>
              <a:t> </a:t>
            </a:r>
            <a:r>
              <a:rPr lang="ru-RU" sz="3200" i="1" dirty="0" smtClean="0"/>
              <a:t>нас</a:t>
            </a:r>
            <a:r>
              <a:rPr lang="ru-RU" sz="3200" dirty="0" smtClean="0"/>
              <a:t> </a:t>
            </a:r>
            <a:r>
              <a:rPr lang="ru-RU" sz="3200" b="1" u="sng" dirty="0" smtClean="0"/>
              <a:t>не было</a:t>
            </a:r>
            <a:r>
              <a:rPr lang="ru-RU" sz="3200" u="sng" dirty="0" smtClean="0"/>
              <a:t> </a:t>
            </a:r>
            <a:r>
              <a:rPr lang="ru-RU" sz="3200" i="1" u="sng" dirty="0" smtClean="0"/>
              <a:t>молока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4" name="Picture 4" descr="Картинки по запросу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0" y="2884076"/>
            <a:ext cx="900163" cy="9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stick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1" y="4753173"/>
            <a:ext cx="1234172" cy="1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738859" y="517565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ru-RU" sz="3200" dirty="0" smtClean="0"/>
              <a:t>пош</a:t>
            </a:r>
            <a:r>
              <a:rPr lang="ru-RU" sz="3200" b="1" dirty="0" smtClean="0"/>
              <a:t>ла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042523" y="334907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4620" y="4123827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(куда?)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43042" y="3419658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Вин. падеж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9288" y="2312460"/>
            <a:ext cx="4775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Где? = Предложный падеж </a:t>
            </a:r>
          </a:p>
          <a:p>
            <a:pPr algn="ctr"/>
            <a:r>
              <a:rPr lang="ru-RU" sz="2800" dirty="0" smtClean="0"/>
              <a:t>(Я был в магазин</a:t>
            </a:r>
            <a:r>
              <a:rPr lang="ru-RU" sz="2800" b="1" dirty="0" smtClean="0"/>
              <a:t>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955436" y="4123827"/>
            <a:ext cx="149902" cy="62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21115" y="4674203"/>
            <a:ext cx="328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Родительный падеж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4346" y="3313183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ru-RU" sz="2800" dirty="0" smtClean="0">
                <a:solidFill>
                  <a:srgbClr val="00B050"/>
                </a:solidFill>
              </a:rPr>
              <a:t>мы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нас)</a:t>
            </a:r>
            <a:endParaRPr lang="ru-RU" sz="2800" dirty="0">
              <a:solidFill>
                <a:srgbClr val="00B05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9308892" y="4310614"/>
            <a:ext cx="599606" cy="36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385070" y="4606717"/>
            <a:ext cx="254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 smtClean="0">
                <a:solidFill>
                  <a:srgbClr val="7030A0"/>
                </a:solidFill>
              </a:rPr>
              <a:t>не существует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9054059" y="3266567"/>
            <a:ext cx="0" cy="676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34686" y="2792958"/>
            <a:ext cx="216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Средний род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10273431" y="2735297"/>
            <a:ext cx="420029" cy="110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42888" y="2293355"/>
            <a:ext cx="328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Родительный падеж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8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613" y="2084956"/>
            <a:ext cx="264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Conditional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0685" y="3829804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Different Past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413772" y="3684901"/>
            <a:ext cx="4230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+ had(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V3, would(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have + V3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794078" y="2669731"/>
            <a:ext cx="1528549" cy="11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14699" y="2669731"/>
            <a:ext cx="1323832" cy="1015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0186" y="4429483"/>
            <a:ext cx="4124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/>
              <a:t>Too Slow!!!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41155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613" y="2084956"/>
            <a:ext cx="264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Conditional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0685" y="3829804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Different Past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413772" y="3684901"/>
            <a:ext cx="4230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+ had(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V3, would(</a:t>
            </a:r>
            <a:r>
              <a:rPr lang="en-US" sz="3200" dirty="0" err="1" smtClean="0"/>
              <a:t>n’t</a:t>
            </a:r>
            <a:r>
              <a:rPr lang="en-US" sz="3200" dirty="0" smtClean="0"/>
              <a:t>) + have + V3</a:t>
            </a:r>
            <a:endParaRPr lang="ru-RU" sz="3200" dirty="0"/>
          </a:p>
        </p:txBody>
      </p: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 flipV="1">
            <a:off x="4770613" y="4092315"/>
            <a:ext cx="2643159" cy="2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6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8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  <p:pic>
        <p:nvPicPr>
          <p:cNvPr id="15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4748215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356232" y="2810887"/>
            <a:ext cx="55534" cy="156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2128" y="4378883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Fluency (Speaking)</a:t>
            </a:r>
            <a:endParaRPr lang="ru-RU" dirty="0"/>
          </a:p>
        </p:txBody>
      </p:sp>
      <p:pic>
        <p:nvPicPr>
          <p:cNvPr id="18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6" y="4759814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17552" y="4394685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089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978" y="2032814"/>
            <a:ext cx="4301060" cy="2761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01" y="1981941"/>
            <a:ext cx="3003631" cy="2862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621" y="2032814"/>
            <a:ext cx="3767621" cy="2782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584494"/>
            <a:ext cx="948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Establish Understanding (</a:t>
            </a:r>
            <a:r>
              <a:rPr lang="en-US" sz="4400" i="1" dirty="0" smtClean="0"/>
              <a:t>Gateway B1+</a:t>
            </a:r>
            <a:r>
              <a:rPr lang="en-US" sz="4400" dirty="0" smtClean="0"/>
              <a:t>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2382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281" y="1141692"/>
            <a:ext cx="6793824" cy="4755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566" y="372251"/>
            <a:ext cx="2469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Automate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06661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7" y="614362"/>
            <a:ext cx="4048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0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209" y="534426"/>
            <a:ext cx="4439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Why does it work?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575853" y="2186311"/>
            <a:ext cx="8375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Includes competition (and fun!)</a:t>
            </a:r>
            <a:endParaRPr lang="ru-RU" sz="3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Shows improvement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Provides a distraction/goal from laborious logic</a:t>
            </a:r>
          </a:p>
        </p:txBody>
      </p:sp>
      <p:pic>
        <p:nvPicPr>
          <p:cNvPr id="29698" name="Picture 2" descr="Картинки по запросу competition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99" y="4098121"/>
            <a:ext cx="2770382" cy="18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9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6" name="Picture 2" descr="Image result for talka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48" y="4327714"/>
            <a:ext cx="1694579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thinking with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89" y="2691021"/>
            <a:ext cx="1763226" cy="13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88240" y="1797640"/>
            <a:ext cx="2880360" cy="731520"/>
          </a:xfrm>
          <a:prstGeom prst="rect">
            <a:avLst/>
          </a:prstGeom>
          <a:solidFill>
            <a:srgbClr val="BFDEEE"/>
          </a:solidFill>
          <a:ln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57585A"/>
                </a:solidFill>
              </a:rPr>
              <a:t>Accuracy</a:t>
            </a:r>
            <a:endParaRPr lang="ru-RU" sz="2800" b="1" dirty="0">
              <a:solidFill>
                <a:srgbClr val="57585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7880" y="1797640"/>
            <a:ext cx="2880360" cy="731520"/>
          </a:xfrm>
          <a:prstGeom prst="rect">
            <a:avLst/>
          </a:prstGeom>
          <a:solidFill>
            <a:srgbClr val="BFDEEE"/>
          </a:solidFill>
          <a:ln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57585A"/>
                </a:solidFill>
              </a:rPr>
              <a:t>Problem</a:t>
            </a:r>
            <a:endParaRPr lang="ru-RU" b="1" dirty="0">
              <a:solidFill>
                <a:srgbClr val="57585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68600" y="1797640"/>
            <a:ext cx="2880360" cy="731520"/>
          </a:xfrm>
          <a:prstGeom prst="rect">
            <a:avLst/>
          </a:prstGeom>
          <a:solidFill>
            <a:srgbClr val="BFDEEE"/>
          </a:solidFill>
          <a:ln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57585A"/>
                </a:solidFill>
              </a:rPr>
              <a:t>Fluency</a:t>
            </a:r>
            <a:endParaRPr lang="ru-RU" sz="2800" b="1" dirty="0">
              <a:solidFill>
                <a:srgbClr val="57585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8240" y="2529159"/>
            <a:ext cx="2880360" cy="1646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High</a:t>
            </a:r>
            <a:endParaRPr lang="ru-RU" sz="2400" dirty="0">
              <a:solidFill>
                <a:srgbClr val="57585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7880" y="2529159"/>
            <a:ext cx="2880360" cy="1646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Hesitation</a:t>
            </a:r>
          </a:p>
          <a:p>
            <a:pPr algn="ctr"/>
            <a:endParaRPr lang="en-US" sz="2400" dirty="0">
              <a:solidFill>
                <a:srgbClr val="57585A"/>
              </a:solidFill>
            </a:endParaRPr>
          </a:p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Worry</a:t>
            </a:r>
            <a:endParaRPr lang="ru-RU" sz="2400" dirty="0">
              <a:solidFill>
                <a:srgbClr val="57585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8600" y="2529159"/>
            <a:ext cx="2880360" cy="1646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Low</a:t>
            </a:r>
            <a:endParaRPr lang="ru-RU" sz="2400" dirty="0">
              <a:solidFill>
                <a:srgbClr val="57585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8240" y="4175304"/>
            <a:ext cx="2880360" cy="1646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Low</a:t>
            </a:r>
            <a:endParaRPr lang="ru-RU" sz="2400" dirty="0">
              <a:solidFill>
                <a:srgbClr val="57585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7880" y="4175304"/>
            <a:ext cx="2880360" cy="1646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Lack of attention to detail</a:t>
            </a:r>
            <a:endParaRPr lang="ru-RU" sz="2400" dirty="0">
              <a:solidFill>
                <a:srgbClr val="57585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68600" y="4175304"/>
            <a:ext cx="2880360" cy="1646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7585A"/>
                </a:solidFill>
              </a:rPr>
              <a:t>High</a:t>
            </a:r>
            <a:endParaRPr lang="ru-RU" sz="2400" dirty="0">
              <a:solidFill>
                <a:srgbClr val="57585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696" y="405990"/>
            <a:ext cx="7186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What’s holding students back?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5955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11266" name="Picture 2" descr="Картинки по запросу st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0" y="3534757"/>
            <a:ext cx="2945121" cy="19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8018" y="2368732"/>
            <a:ext cx="6728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have to prepare our students to perform under pressure!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9517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165" y="372251"/>
            <a:ext cx="5507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Test Fluency (Speaking)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418" y="1577341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2251"/>
            <a:ext cx="7183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Present Perfect vs. Past Simple</a:t>
            </a:r>
            <a:endParaRPr lang="ru-RU" sz="4400" dirty="0"/>
          </a:p>
        </p:txBody>
      </p:sp>
      <p:pic>
        <p:nvPicPr>
          <p:cNvPr id="7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2038115"/>
            <a:ext cx="2552132" cy="36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672" y="1141692"/>
            <a:ext cx="4213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Establish Understanding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747" y="1960310"/>
            <a:ext cx="2812636" cy="3777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786" y="1960310"/>
            <a:ext cx="2731892" cy="4057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354" y="1960310"/>
            <a:ext cx="2871824" cy="26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15015"/>
              </p:ext>
            </p:extLst>
          </p:nvPr>
        </p:nvGraphicFramePr>
        <p:xfrm>
          <a:off x="3866306" y="1297889"/>
          <a:ext cx="4451774" cy="4663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644"/>
                <a:gridCol w="1484065"/>
                <a:gridCol w="1484065"/>
              </a:tblGrid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before you were born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2000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last summer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3 weeks ago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yesterday morning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my last birthday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since last Monday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a month ago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March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yesterday at lunchtime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all week last week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last weekend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848" y="372251"/>
            <a:ext cx="4196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Automate (I do…)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24931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04458"/>
              </p:ext>
            </p:extLst>
          </p:nvPr>
        </p:nvGraphicFramePr>
        <p:xfrm>
          <a:off x="5097385" y="1528996"/>
          <a:ext cx="4620034" cy="482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716"/>
                <a:gridCol w="1540159"/>
                <a:gridCol w="1540159"/>
              </a:tblGrid>
              <a:tr h="1206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eat my lunch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build robots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>
                          <a:solidFill>
                            <a:schemeClr val="tx1"/>
                          </a:solidFill>
                          <a:effectLst/>
                        </a:rPr>
                        <a:t>learn how to play the piano</a:t>
                      </a:r>
                      <a:endParaRPr lang="ru-RU" sz="700" b="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</a:tr>
              <a:tr h="1206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>
                          <a:solidFill>
                            <a:schemeClr val="tx1"/>
                          </a:solidFill>
                          <a:effectLst/>
                        </a:rPr>
                        <a:t>study Chinese</a:t>
                      </a:r>
                      <a:endParaRPr lang="ru-RU" sz="700" b="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do homework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read books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</a:tr>
              <a:tr h="1206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>
                          <a:solidFill>
                            <a:schemeClr val="tx1"/>
                          </a:solidFill>
                          <a:effectLst/>
                        </a:rPr>
                        <a:t>eat cake</a:t>
                      </a:r>
                      <a:endParaRPr lang="ru-RU" sz="700" b="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>
                          <a:solidFill>
                            <a:schemeClr val="tx1"/>
                          </a:solidFill>
                          <a:effectLst/>
                        </a:rPr>
                        <a:t>make sushi</a:t>
                      </a:r>
                      <a:endParaRPr lang="ru-RU" sz="700" b="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ride horses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</a:tr>
              <a:tr h="1206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go skating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>
                          <a:solidFill>
                            <a:schemeClr val="tx1"/>
                          </a:solidFill>
                          <a:effectLst/>
                        </a:rPr>
                        <a:t>walk in the park</a:t>
                      </a:r>
                      <a:endParaRPr lang="ru-RU" sz="700" b="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</a:rPr>
                        <a:t>wear shoes</a:t>
                      </a:r>
                      <a:endParaRPr lang="ru-RU" sz="7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3" marR="40893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83458"/>
            <a:ext cx="8576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Automate (Have you…? / Did you…?)</a:t>
            </a:r>
            <a:endParaRPr lang="ru-RU" sz="4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77203"/>
              </p:ext>
            </p:extLst>
          </p:nvPr>
        </p:nvGraphicFramePr>
        <p:xfrm>
          <a:off x="729741" y="1528996"/>
          <a:ext cx="4451774" cy="4663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644"/>
                <a:gridCol w="1484065"/>
                <a:gridCol w="1484065"/>
              </a:tblGrid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before you were born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2000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last summer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3 weeks ago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yesterday morning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my last birthday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since last Monday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a month ago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since March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  <a:tr h="116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yesterday at lunchtime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all week last week</a:t>
                      </a:r>
                      <a:endParaRPr lang="ru-RU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last weekend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3" marR="41383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556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84" y="372251"/>
            <a:ext cx="6989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Testing Fluency with </a:t>
            </a:r>
            <a:r>
              <a:rPr lang="en-US" sz="4400" i="1" dirty="0" smtClean="0"/>
              <a:t>Gateway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761" y="1152060"/>
            <a:ext cx="7828658" cy="47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2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636" y="372251"/>
            <a:ext cx="3954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Assessing Ability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613643" y="1888868"/>
            <a:ext cx="6957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Did the students use or avoid the Target Language when given the opportunity?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How much/often do we need to review?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Check if they use it in future speaking activities. </a:t>
            </a:r>
          </a:p>
          <a:p>
            <a:pPr marL="342900" indent="-342900">
              <a:buFont typeface="+mj-lt"/>
              <a:buAutoNum type="arabicParenR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14051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813" y="372251"/>
            <a:ext cx="4879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Principles of Fluency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3643" y="2104006"/>
            <a:ext cx="6957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Ability to improvise shows true fluency</a:t>
            </a:r>
            <a:endParaRPr lang="ru-RU" sz="32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Greater variation = Higher difficulty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/>
              <a:t>ОГЭ, ЕГЭ, </a:t>
            </a:r>
            <a:r>
              <a:rPr lang="en-US" sz="3200" dirty="0" smtClean="0"/>
              <a:t>Cambridge Exams… Students need to be ready for anything!</a:t>
            </a:r>
          </a:p>
        </p:txBody>
      </p:sp>
      <p:pic>
        <p:nvPicPr>
          <p:cNvPr id="24578" name="Picture 2" descr="Картинки по запросу flex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1" y="4334977"/>
            <a:ext cx="3141304" cy="18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5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  <p:pic>
        <p:nvPicPr>
          <p:cNvPr id="20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4748215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7356232" y="2810887"/>
            <a:ext cx="55534" cy="156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62128" y="4378883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Fluency (Speaking)</a:t>
            </a:r>
            <a:endParaRPr lang="ru-RU" dirty="0"/>
          </a:p>
        </p:txBody>
      </p:sp>
      <p:pic>
        <p:nvPicPr>
          <p:cNvPr id="23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6" y="4759814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17552" y="4394685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AUTOMATE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4597" y="734518"/>
            <a:ext cx="8154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i="1" dirty="0" smtClean="0"/>
              <a:t>Gateway</a:t>
            </a:r>
            <a:r>
              <a:rPr lang="en-US" sz="2800" dirty="0" smtClean="0"/>
              <a:t>, this build-up provides effective assessment and allows for efficient use of your time and resources.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6810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20192" y="2267064"/>
            <a:ext cx="9144000" cy="11934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57585A"/>
                </a:solidFill>
              </a:rPr>
              <a:t>Building Fluency with </a:t>
            </a:r>
            <a:r>
              <a:rPr lang="en-US" i="1" smtClean="0">
                <a:solidFill>
                  <a:srgbClr val="57585A"/>
                </a:solidFill>
              </a:rPr>
              <a:t>Gateway</a:t>
            </a:r>
            <a:endParaRPr lang="ru-RU" dirty="0">
              <a:solidFill>
                <a:srgbClr val="57585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7457" y="3460547"/>
            <a:ext cx="742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57585A"/>
                </a:solidFill>
              </a:rPr>
              <a:t>Tom Wiseman | co-founder of English Connection</a:t>
            </a:r>
            <a:endParaRPr lang="ru-RU" sz="2800" dirty="0">
              <a:solidFill>
                <a:srgbClr val="57585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10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24" y="4090428"/>
            <a:ext cx="1518935" cy="21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macmillan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474941"/>
            <a:ext cx="4857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00407" y="4614149"/>
            <a:ext cx="514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Thomas.Wiseman.iv@englishconnect-spb.com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9340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8684" y="2614089"/>
            <a:ext cx="830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Bonus: Building Dexterity!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553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53576" y="4432627"/>
            <a:ext cx="172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Understanding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09989" y="4475327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Speaking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496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90219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6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  <p:pic>
        <p:nvPicPr>
          <p:cNvPr id="25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4748215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6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  <p:pic>
        <p:nvPicPr>
          <p:cNvPr id="20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4748215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7356232" y="2810887"/>
            <a:ext cx="55534" cy="156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62128" y="4378883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Fluency (Speaking)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31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81"/>
            <a:ext cx="12184389" cy="187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9" y="7360"/>
            <a:ext cx="2466969" cy="226866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53576" y="4355685"/>
            <a:ext cx="7477233" cy="11599"/>
          </a:xfrm>
          <a:prstGeom prst="straightConnector1">
            <a:avLst/>
          </a:prstGeom>
          <a:ln cap="sq">
            <a:solidFill>
              <a:srgbClr val="008F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758" y="406329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30809" y="4063297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100%</a:t>
            </a:r>
            <a:endParaRPr lang="ru-RU" sz="32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17419" y="2088107"/>
            <a:ext cx="0" cy="22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" idx="3"/>
          </p:cNvCxnSpPr>
          <p:nvPr/>
        </p:nvCxnSpPr>
        <p:spPr>
          <a:xfrm flipH="1">
            <a:off x="2353576" y="2088107"/>
            <a:ext cx="7363843" cy="226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6502">
            <a:off x="3568425" y="2728891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Increasing Difficulty and Independence</a:t>
            </a:r>
            <a:endParaRPr lang="ru-RU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6973" y="3548418"/>
            <a:ext cx="0" cy="80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83997" y="4367284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Establish Understanding</a:t>
            </a:r>
            <a:endParaRPr lang="ru-RU" dirty="0"/>
          </a:p>
        </p:txBody>
      </p:sp>
      <p:pic>
        <p:nvPicPr>
          <p:cNvPr id="20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15" y="4748215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7356232" y="2810887"/>
            <a:ext cx="55534" cy="156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62128" y="4378883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Fluency (Speaking)</a:t>
            </a:r>
            <a:endParaRPr lang="ru-RU" dirty="0"/>
          </a:p>
        </p:txBody>
      </p:sp>
      <p:pic>
        <p:nvPicPr>
          <p:cNvPr id="23" name="Picture 2" descr="Картинки по запросу macmillan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6" y="4759814"/>
            <a:ext cx="1120059" cy="1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46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809</Words>
  <Application>Microsoft Office PowerPoint</Application>
  <PresentationFormat>Широкоэкранный</PresentationFormat>
  <Paragraphs>200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Тема Office</vt:lpstr>
      <vt:lpstr>Building Fluency with Gateway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Fluency with Gateway</dc:title>
  <dc:creator>Tom Wiseman</dc:creator>
  <cp:lastModifiedBy>Tom Wiseman</cp:lastModifiedBy>
  <cp:revision>63</cp:revision>
  <dcterms:created xsi:type="dcterms:W3CDTF">2017-09-23T08:10:45Z</dcterms:created>
  <dcterms:modified xsi:type="dcterms:W3CDTF">2017-09-23T10:57:59Z</dcterms:modified>
</cp:coreProperties>
</file>